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bookmarkIdSeed="3">
  <p:sldMasterIdLst>
    <p:sldMasterId id="2147483648" r:id="rId1"/>
  </p:sldMasterIdLst>
  <p:notesMasterIdLst>
    <p:notesMasterId r:id="rId19"/>
  </p:notesMasterIdLst>
  <p:handoutMasterIdLst>
    <p:handoutMasterId r:id="rId20"/>
  </p:handoutMasterIdLst>
  <p:sldIdLst>
    <p:sldId id="256" r:id="rId2"/>
    <p:sldId id="281" r:id="rId3"/>
    <p:sldId id="280" r:id="rId4"/>
    <p:sldId id="267" r:id="rId5"/>
    <p:sldId id="277" r:id="rId6"/>
    <p:sldId id="284" r:id="rId7"/>
    <p:sldId id="274" r:id="rId8"/>
    <p:sldId id="275" r:id="rId9"/>
    <p:sldId id="285" r:id="rId10"/>
    <p:sldId id="288" r:id="rId11"/>
    <p:sldId id="289" r:id="rId12"/>
    <p:sldId id="278" r:id="rId13"/>
    <p:sldId id="286" r:id="rId14"/>
    <p:sldId id="287" r:id="rId15"/>
    <p:sldId id="283" r:id="rId16"/>
    <p:sldId id="258" r:id="rId17"/>
    <p:sldId id="282" r:id="rId18"/>
  </p:sldIdLst>
  <p:sldSz cx="12188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guide id="3" pos="100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79" autoAdjust="0"/>
    <p:restoredTop sz="94660"/>
  </p:normalViewPr>
  <p:slideViewPr>
    <p:cSldViewPr showGuides="1">
      <p:cViewPr varScale="1">
        <p:scale>
          <a:sx n="69" d="100"/>
          <a:sy n="69" d="100"/>
        </p:scale>
        <p:origin x="786" y="60"/>
      </p:cViewPr>
      <p:guideLst>
        <p:guide orient="horz" pos="2160"/>
        <p:guide pos="3839"/>
        <p:guide pos="1007"/>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DB7646E-8811-423A-9C42-2CBFADA00A96}" type="datetimeFigureOut">
              <a:rPr lang="en-US" smtClean="0"/>
              <a:t>5/3/2023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4360E59-1627-4404-ACC5-51C744AB0F27}"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1"/>
                </a:solidFill>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1"/>
                </a:solidFill>
              </a:defRPr>
            </a:lvl1pPr>
          </a:lstStyle>
          <a:p>
            <a:fld id="{D677E230-58DD-43ED-96A1-552DDAB53532}" type="datetimeFigureOut">
              <a:rPr lang="en-US" smtClean="0"/>
              <a:t>5/3/2023</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1"/>
                </a:solidFill>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1"/>
                </a:solidFill>
              </a:defRPr>
            </a:lvl1pPr>
          </a:lstStyle>
          <a:p>
            <a:fld id="{841221E5-7225-48EB-A4EE-420E7BFCF705}"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2"/>
        </a:solidFill>
        <a:latin typeface="+mn-lt"/>
        <a:ea typeface="+mn-ea"/>
        <a:cs typeface="+mn-cs"/>
      </a:defRPr>
    </a:lvl1pPr>
    <a:lvl2pPr marL="457200" algn="l" defTabSz="914400" rtl="0" eaLnBrk="1" latinLnBrk="0" hangingPunct="1">
      <a:defRPr sz="1200" kern="1200">
        <a:solidFill>
          <a:schemeClr val="tx2"/>
        </a:solidFill>
        <a:latin typeface="+mn-lt"/>
        <a:ea typeface="+mn-ea"/>
        <a:cs typeface="+mn-cs"/>
      </a:defRPr>
    </a:lvl2pPr>
    <a:lvl3pPr marL="914400" algn="l" defTabSz="914400" rtl="0" eaLnBrk="1" latinLnBrk="0" hangingPunct="1">
      <a:defRPr sz="1200" kern="1200">
        <a:solidFill>
          <a:schemeClr val="tx2"/>
        </a:solidFill>
        <a:latin typeface="+mn-lt"/>
        <a:ea typeface="+mn-ea"/>
        <a:cs typeface="+mn-cs"/>
      </a:defRPr>
    </a:lvl3pPr>
    <a:lvl4pPr marL="1371600" algn="l" defTabSz="914400" rtl="0" eaLnBrk="1" latinLnBrk="0" hangingPunct="1">
      <a:defRPr sz="1200" kern="1200">
        <a:solidFill>
          <a:schemeClr val="tx2"/>
        </a:solidFill>
        <a:latin typeface="+mn-lt"/>
        <a:ea typeface="+mn-ea"/>
        <a:cs typeface="+mn-cs"/>
      </a:defRPr>
    </a:lvl4pPr>
    <a:lvl5pPr marL="1828800" algn="l" defTabSz="914400" rtl="0" eaLnBrk="1" latinLnBrk="0" hangingPunct="1">
      <a:defRPr sz="1200" kern="1200">
        <a:solidFill>
          <a:schemeClr val="tx2"/>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8539" y="2514601"/>
            <a:ext cx="8913077"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8539" y="4777380"/>
            <a:ext cx="8913077"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0965" indent="0" algn="ctr">
              <a:buNone/>
              <a:defRPr>
                <a:solidFill>
                  <a:schemeClr val="tx1">
                    <a:tint val="75000"/>
                  </a:schemeClr>
                </a:solidFill>
              </a:defRPr>
            </a:lvl4pPr>
            <a:lvl5pPr marL="1828165" indent="0" algn="ctr">
              <a:buNone/>
              <a:defRPr>
                <a:solidFill>
                  <a:schemeClr val="tx1">
                    <a:tint val="75000"/>
                  </a:schemeClr>
                </a:solidFill>
              </a:defRPr>
            </a:lvl5pPr>
            <a:lvl6pPr marL="2285365" indent="0" algn="ctr">
              <a:buNone/>
              <a:defRPr>
                <a:solidFill>
                  <a:schemeClr val="tx1">
                    <a:tint val="75000"/>
                  </a:schemeClr>
                </a:solidFill>
              </a:defRPr>
            </a:lvl6pPr>
            <a:lvl7pPr marL="2742565" indent="0" algn="ctr">
              <a:buNone/>
              <a:defRPr>
                <a:solidFill>
                  <a:schemeClr val="tx1">
                    <a:tint val="75000"/>
                  </a:schemeClr>
                </a:solidFill>
              </a:defRPr>
            </a:lvl7pPr>
            <a:lvl8pPr marL="3199130" indent="0" algn="ctr">
              <a:buNone/>
              <a:defRPr>
                <a:solidFill>
                  <a:schemeClr val="tx1">
                    <a:tint val="75000"/>
                  </a:schemeClr>
                </a:solidFill>
              </a:defRPr>
            </a:lvl8pPr>
            <a:lvl9pPr marL="365633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2C6F8EA-316C-41DE-B9A4-EDCC3A85ED9A}" type="datetimeFigureOut">
              <a:rPr lang="en-US" smtClean="0"/>
              <a:t>5/3/2023</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7" name="Freeform 6"/>
          <p:cNvSpPr/>
          <p:nvPr/>
        </p:nvSpPr>
        <p:spPr bwMode="auto">
          <a:xfrm>
            <a:off x="0" y="4323811"/>
            <a:ext cx="1744198"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674" y="4529541"/>
            <a:ext cx="779564" cy="365125"/>
          </a:xfrm>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8538" y="609600"/>
            <a:ext cx="8913077"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8538" y="4354046"/>
            <a:ext cx="8913077"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0965" indent="0">
              <a:buNone/>
              <a:defRPr sz="1400">
                <a:solidFill>
                  <a:schemeClr val="tx1">
                    <a:tint val="75000"/>
                  </a:schemeClr>
                </a:solidFill>
              </a:defRPr>
            </a:lvl4pPr>
            <a:lvl5pPr marL="1828165" indent="0">
              <a:buNone/>
              <a:defRPr sz="1400">
                <a:solidFill>
                  <a:schemeClr val="tx1">
                    <a:tint val="75000"/>
                  </a:schemeClr>
                </a:solidFill>
              </a:defRPr>
            </a:lvl5pPr>
            <a:lvl6pPr marL="2285365" indent="0">
              <a:buNone/>
              <a:defRPr sz="1400">
                <a:solidFill>
                  <a:schemeClr val="tx1">
                    <a:tint val="75000"/>
                  </a:schemeClr>
                </a:solidFill>
              </a:defRPr>
            </a:lvl6pPr>
            <a:lvl7pPr marL="2742565" indent="0">
              <a:buNone/>
              <a:defRPr sz="1400">
                <a:solidFill>
                  <a:schemeClr val="tx1">
                    <a:tint val="75000"/>
                  </a:schemeClr>
                </a:solidFill>
              </a:defRPr>
            </a:lvl7pPr>
            <a:lvl8pPr marL="3199130" indent="0">
              <a:buNone/>
              <a:defRPr sz="1400">
                <a:solidFill>
                  <a:schemeClr val="tx1">
                    <a:tint val="75000"/>
                  </a:schemeClr>
                </a:solidFill>
              </a:defRPr>
            </a:lvl8pPr>
            <a:lvl9pPr marL="365633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C6F8EA-316C-41DE-B9A4-EDCC3A85ED9A}" type="datetimeFigureOut">
              <a:rPr lang="en-US" smtClean="0"/>
              <a:t>5/3/2023</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9" name="Freeform 11"/>
          <p:cNvSpPr/>
          <p:nvPr/>
        </p:nvSpPr>
        <p:spPr bwMode="auto">
          <a:xfrm flipV="1">
            <a:off x="-4187" y="31781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674" y="3244140"/>
            <a:ext cx="779564" cy="365125"/>
          </a:xfrm>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207" y="609600"/>
            <a:ext cx="8391740"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4159" y="3505200"/>
            <a:ext cx="7534591"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0965" indent="0">
              <a:buFontTx/>
              <a:buNone/>
              <a:defRPr/>
            </a:lvl4pPr>
            <a:lvl5pPr marL="1828165" indent="0">
              <a:buFontTx/>
              <a:buNone/>
              <a:defRPr/>
            </a:lvl5pPr>
          </a:lstStyle>
          <a:p>
            <a:pPr lvl="0"/>
            <a:r>
              <a:rPr lang="en-US"/>
              <a:t>Click to edit Master text styles</a:t>
            </a:r>
          </a:p>
        </p:txBody>
      </p:sp>
      <p:sp>
        <p:nvSpPr>
          <p:cNvPr id="3" name="Text Placeholder 2"/>
          <p:cNvSpPr>
            <a:spLocks noGrp="1"/>
          </p:cNvSpPr>
          <p:nvPr>
            <p:ph type="body" idx="1"/>
          </p:nvPr>
        </p:nvSpPr>
        <p:spPr>
          <a:xfrm>
            <a:off x="2588538" y="4354046"/>
            <a:ext cx="8913077"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0965" indent="0">
              <a:buNone/>
              <a:defRPr sz="1400">
                <a:solidFill>
                  <a:schemeClr val="tx1">
                    <a:tint val="75000"/>
                  </a:schemeClr>
                </a:solidFill>
              </a:defRPr>
            </a:lvl4pPr>
            <a:lvl5pPr marL="1828165" indent="0">
              <a:buNone/>
              <a:defRPr sz="1400">
                <a:solidFill>
                  <a:schemeClr val="tx1">
                    <a:tint val="75000"/>
                  </a:schemeClr>
                </a:solidFill>
              </a:defRPr>
            </a:lvl5pPr>
            <a:lvl6pPr marL="2285365" indent="0">
              <a:buNone/>
              <a:defRPr sz="1400">
                <a:solidFill>
                  <a:schemeClr val="tx1">
                    <a:tint val="75000"/>
                  </a:schemeClr>
                </a:solidFill>
              </a:defRPr>
            </a:lvl6pPr>
            <a:lvl7pPr marL="2742565" indent="0">
              <a:buNone/>
              <a:defRPr sz="1400">
                <a:solidFill>
                  <a:schemeClr val="tx1">
                    <a:tint val="75000"/>
                  </a:schemeClr>
                </a:solidFill>
              </a:defRPr>
            </a:lvl7pPr>
            <a:lvl8pPr marL="3199130" indent="0">
              <a:buNone/>
              <a:defRPr sz="1400">
                <a:solidFill>
                  <a:schemeClr val="tx1">
                    <a:tint val="75000"/>
                  </a:schemeClr>
                </a:solidFill>
              </a:defRPr>
            </a:lvl8pPr>
            <a:lvl9pPr marL="365633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C6F8EA-316C-41DE-B9A4-EDCC3A85ED9A}" type="datetimeFigureOut">
              <a:rPr lang="en-US" smtClean="0"/>
              <a:t>5/3/2023</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11" name="Freeform 11"/>
          <p:cNvSpPr/>
          <p:nvPr/>
        </p:nvSpPr>
        <p:spPr bwMode="auto">
          <a:xfrm flipV="1">
            <a:off x="-4187" y="31781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674" y="3244140"/>
            <a:ext cx="779564" cy="365125"/>
          </a:xfrm>
        </p:spPr>
        <p:txBody>
          <a:bodyPr/>
          <a:lstStyle/>
          <a:p>
            <a:fld id="{7DC1BBB0-96F0-4077-A278-0F3FB5C104D3}" type="slidenum">
              <a:rPr lang="en-US" smtClean="0"/>
              <a:t>‹#›</a:t>
            </a:fld>
            <a:endParaRPr lang="en-US"/>
          </a:p>
        </p:txBody>
      </p:sp>
      <p:sp>
        <p:nvSpPr>
          <p:cNvPr id="14" name="TextBox 13"/>
          <p:cNvSpPr txBox="1"/>
          <p:nvPr/>
        </p:nvSpPr>
        <p:spPr>
          <a:xfrm>
            <a:off x="2467010" y="648005"/>
            <a:ext cx="609441" cy="584776"/>
          </a:xfrm>
          <a:prstGeom prst="rect">
            <a:avLst/>
          </a:prstGeom>
        </p:spPr>
        <p:txBody>
          <a:bodyPr vert="horz" lIns="91416" tIns="45708" rIns="91416" bIns="45708" rtlCol="0" anchor="ctr">
            <a:noAutofit/>
          </a:bodyPr>
          <a:lstStyle/>
          <a:p>
            <a:pPr lvl="0"/>
            <a:r>
              <a:rPr lang="en-US" sz="8000" baseline="0" dirty="0">
                <a:ln w="3175" cmpd="sng">
                  <a:noFill/>
                </a:ln>
                <a:solidFill>
                  <a:schemeClr val="accent1"/>
                </a:solidFill>
                <a:effectLst/>
                <a:latin typeface="Arial" panose="020B0604020202020204"/>
              </a:rPr>
              <a:t>“</a:t>
            </a:r>
          </a:p>
        </p:txBody>
      </p:sp>
      <p:sp>
        <p:nvSpPr>
          <p:cNvPr id="15" name="TextBox 14"/>
          <p:cNvSpPr txBox="1"/>
          <p:nvPr/>
        </p:nvSpPr>
        <p:spPr>
          <a:xfrm>
            <a:off x="11111958" y="2905306"/>
            <a:ext cx="609441" cy="584776"/>
          </a:xfrm>
          <a:prstGeom prst="rect">
            <a:avLst/>
          </a:prstGeom>
        </p:spPr>
        <p:txBody>
          <a:bodyPr vert="horz" lIns="91416" tIns="45708" rIns="91416" bIns="45708" rtlCol="0" anchor="ctr">
            <a:noAutofit/>
          </a:bodyPr>
          <a:lstStyle/>
          <a:p>
            <a:pPr lvl="0"/>
            <a:r>
              <a:rPr lang="en-US" sz="8000" baseline="0" dirty="0">
                <a:ln w="3175" cmpd="sng">
                  <a:noFill/>
                </a:ln>
                <a:solidFill>
                  <a:schemeClr val="accent1"/>
                </a:solidFill>
                <a:effectLst/>
                <a:latin typeface="Arial" panose="020B0604020202020204"/>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8539" y="2438401"/>
            <a:ext cx="8913078"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8539" y="5181600"/>
            <a:ext cx="8913078"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2C6F8EA-316C-41DE-B9A4-EDCC3A85ED9A}" type="datetimeFigureOut">
              <a:rPr lang="en-US" smtClean="0"/>
              <a:t>5/3/2023</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9"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207" y="609600"/>
            <a:ext cx="8391740"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8538" y="4343400"/>
            <a:ext cx="8913078"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0965" indent="0">
              <a:buFontTx/>
              <a:buNone/>
              <a:defRPr/>
            </a:lvl4pPr>
            <a:lvl5pPr marL="1828165"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8539" y="5181600"/>
            <a:ext cx="8913078"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2C6F8EA-316C-41DE-B9A4-EDCC3A85ED9A}" type="datetimeFigureOut">
              <a:rPr lang="en-US" smtClean="0"/>
              <a:t>5/3/2023</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11"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7DC1BBB0-96F0-4077-A278-0F3FB5C104D3}" type="slidenum">
              <a:rPr lang="en-US" smtClean="0"/>
              <a:t>‹#›</a:t>
            </a:fld>
            <a:endParaRPr lang="en-US"/>
          </a:p>
        </p:txBody>
      </p:sp>
      <p:sp>
        <p:nvSpPr>
          <p:cNvPr id="17" name="TextBox 16"/>
          <p:cNvSpPr txBox="1"/>
          <p:nvPr/>
        </p:nvSpPr>
        <p:spPr>
          <a:xfrm>
            <a:off x="2467010" y="648005"/>
            <a:ext cx="609441" cy="584776"/>
          </a:xfrm>
          <a:prstGeom prst="rect">
            <a:avLst/>
          </a:prstGeom>
        </p:spPr>
        <p:txBody>
          <a:bodyPr vert="horz" lIns="91416" tIns="45708" rIns="91416" bIns="45708" rtlCol="0" anchor="ctr">
            <a:noAutofit/>
          </a:bodyPr>
          <a:lstStyle/>
          <a:p>
            <a:pPr lvl="0"/>
            <a:r>
              <a:rPr lang="en-US" sz="8000" baseline="0" dirty="0">
                <a:ln w="3175" cmpd="sng">
                  <a:noFill/>
                </a:ln>
                <a:solidFill>
                  <a:schemeClr val="accent1"/>
                </a:solidFill>
                <a:effectLst/>
                <a:latin typeface="Arial" panose="020B0604020202020204"/>
              </a:rPr>
              <a:t>“</a:t>
            </a:r>
          </a:p>
        </p:txBody>
      </p:sp>
      <p:sp>
        <p:nvSpPr>
          <p:cNvPr id="18" name="TextBox 17"/>
          <p:cNvSpPr txBox="1"/>
          <p:nvPr/>
        </p:nvSpPr>
        <p:spPr>
          <a:xfrm>
            <a:off x="11111958" y="2905306"/>
            <a:ext cx="609441" cy="584776"/>
          </a:xfrm>
          <a:prstGeom prst="rect">
            <a:avLst/>
          </a:prstGeom>
        </p:spPr>
        <p:txBody>
          <a:bodyPr vert="horz" lIns="91416" tIns="45708" rIns="91416" bIns="45708" rtlCol="0" anchor="ctr">
            <a:noAutofit/>
          </a:bodyPr>
          <a:lstStyle/>
          <a:p>
            <a:pPr lvl="0"/>
            <a:r>
              <a:rPr lang="en-US" sz="8000" baseline="0" dirty="0">
                <a:ln w="3175" cmpd="sng">
                  <a:noFill/>
                </a:ln>
                <a:solidFill>
                  <a:schemeClr val="accent1"/>
                </a:solidFill>
                <a:effectLst/>
                <a:latin typeface="Arial" panose="020B0604020202020204"/>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8538" y="627407"/>
            <a:ext cx="8913077"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8538" y="4343400"/>
            <a:ext cx="8913078"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0965" indent="0">
              <a:buFontTx/>
              <a:buNone/>
              <a:defRPr/>
            </a:lvl4pPr>
            <a:lvl5pPr marL="1828165"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8539" y="5181600"/>
            <a:ext cx="8913078"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C2C6F8EA-316C-41DE-B9A4-EDCC3A85ED9A}" type="datetimeFigureOut">
              <a:rPr lang="en-US" smtClean="0"/>
              <a:t>5/3/2023</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9"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C6F8EA-316C-41DE-B9A4-EDCC3A85ED9A}" type="datetimeFigureOut">
              <a:rPr lang="en-US" smtClean="0"/>
              <a:t>5/3/2023</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2392" y="627406"/>
            <a:ext cx="2207026"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8538" y="627406"/>
            <a:ext cx="6475313"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C6F8EA-316C-41DE-B9A4-EDCC3A85ED9A}" type="datetimeFigureOut">
              <a:rPr lang="en-US" smtClean="0"/>
              <a:t>5/3/2023</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250" y="624110"/>
            <a:ext cx="8909366"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8538" y="2133600"/>
            <a:ext cx="8913078"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C6F8EA-316C-41DE-B9A4-EDCC3A85ED9A}" type="datetimeFigureOut">
              <a:rPr lang="en-US" smtClean="0"/>
              <a:t>5/3/2023</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8"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8538" y="2058750"/>
            <a:ext cx="8913077"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8538" y="3530129"/>
            <a:ext cx="8913077"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0965" indent="0">
              <a:buNone/>
              <a:defRPr sz="1400">
                <a:solidFill>
                  <a:schemeClr val="tx1">
                    <a:tint val="75000"/>
                  </a:schemeClr>
                </a:solidFill>
              </a:defRPr>
            </a:lvl4pPr>
            <a:lvl5pPr marL="1828165" indent="0">
              <a:buNone/>
              <a:defRPr sz="1400">
                <a:solidFill>
                  <a:schemeClr val="tx1">
                    <a:tint val="75000"/>
                  </a:schemeClr>
                </a:solidFill>
              </a:defRPr>
            </a:lvl5pPr>
            <a:lvl6pPr marL="2285365" indent="0">
              <a:buNone/>
              <a:defRPr sz="1400">
                <a:solidFill>
                  <a:schemeClr val="tx1">
                    <a:tint val="75000"/>
                  </a:schemeClr>
                </a:solidFill>
              </a:defRPr>
            </a:lvl6pPr>
            <a:lvl7pPr marL="2742565" indent="0">
              <a:buNone/>
              <a:defRPr sz="1400">
                <a:solidFill>
                  <a:schemeClr val="tx1">
                    <a:tint val="75000"/>
                  </a:schemeClr>
                </a:solidFill>
              </a:defRPr>
            </a:lvl7pPr>
            <a:lvl8pPr marL="3199130" indent="0">
              <a:buNone/>
              <a:defRPr sz="1400">
                <a:solidFill>
                  <a:schemeClr val="tx1">
                    <a:tint val="75000"/>
                  </a:schemeClr>
                </a:solidFill>
              </a:defRPr>
            </a:lvl8pPr>
            <a:lvl9pPr marL="365633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2C6F8EA-316C-41DE-B9A4-EDCC3A85ED9A}" type="datetimeFigureOut">
              <a:rPr lang="en-US" smtClean="0"/>
              <a:t>5/3/2023</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9" name="Freeform 11"/>
          <p:cNvSpPr/>
          <p:nvPr/>
        </p:nvSpPr>
        <p:spPr bwMode="auto">
          <a:xfrm flipV="1">
            <a:off x="-4187" y="31781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674" y="3244140"/>
            <a:ext cx="779564" cy="365125"/>
          </a:xfrm>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8538" y="2133600"/>
            <a:ext cx="4312741"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88874" y="2126222"/>
            <a:ext cx="4312741"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2C6F8EA-316C-41DE-B9A4-EDCC3A85ED9A}" type="datetimeFigureOut">
              <a:rPr lang="en-US" smtClean="0"/>
              <a:t>5/3/2023</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10"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674" y="787783"/>
            <a:ext cx="779564" cy="365125"/>
          </a:xfrm>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8608" y="1972703"/>
            <a:ext cx="3991692" cy="576262"/>
          </a:xfrm>
        </p:spPr>
        <p:txBody>
          <a:bodyPr anchor="b">
            <a:noAutofit/>
          </a:bodyPr>
          <a:lstStyle>
            <a:lvl1pPr marL="0" indent="0">
              <a:buNone/>
              <a:defRPr sz="2400" b="0"/>
            </a:lvl1pPr>
            <a:lvl2pPr marL="457200" indent="0">
              <a:buNone/>
              <a:defRPr sz="2000" b="1"/>
            </a:lvl2pPr>
            <a:lvl3pPr marL="914400" indent="0">
              <a:buNone/>
              <a:defRPr sz="1800" b="1"/>
            </a:lvl3pPr>
            <a:lvl4pPr marL="1370965" indent="0">
              <a:buNone/>
              <a:defRPr sz="1600" b="1"/>
            </a:lvl4pPr>
            <a:lvl5pPr marL="1828165" indent="0">
              <a:buNone/>
              <a:defRPr sz="1600" b="1"/>
            </a:lvl5pPr>
            <a:lvl6pPr marL="2285365" indent="0">
              <a:buNone/>
              <a:defRPr sz="1600" b="1"/>
            </a:lvl6pPr>
            <a:lvl7pPr marL="2742565" indent="0">
              <a:buNone/>
              <a:defRPr sz="1600" b="1"/>
            </a:lvl7pPr>
            <a:lvl8pPr marL="3199130" indent="0">
              <a:buNone/>
              <a:defRPr sz="1600" b="1"/>
            </a:lvl8pPr>
            <a:lvl9pPr marL="365633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8538" y="2548966"/>
            <a:ext cx="4341762"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4674" y="1969475"/>
            <a:ext cx="3997960" cy="576262"/>
          </a:xfrm>
        </p:spPr>
        <p:txBody>
          <a:bodyPr anchor="b">
            <a:noAutofit/>
          </a:bodyPr>
          <a:lstStyle>
            <a:lvl1pPr marL="0" indent="0">
              <a:buNone/>
              <a:defRPr sz="2400" b="0"/>
            </a:lvl1pPr>
            <a:lvl2pPr marL="457200" indent="0">
              <a:buNone/>
              <a:defRPr sz="2000" b="1"/>
            </a:lvl2pPr>
            <a:lvl3pPr marL="914400" indent="0">
              <a:buNone/>
              <a:defRPr sz="1800" b="1"/>
            </a:lvl3pPr>
            <a:lvl4pPr marL="1370965" indent="0">
              <a:buNone/>
              <a:defRPr sz="1600" b="1"/>
            </a:lvl4pPr>
            <a:lvl5pPr marL="1828165" indent="0">
              <a:buNone/>
              <a:defRPr sz="1600" b="1"/>
            </a:lvl5pPr>
            <a:lvl6pPr marL="2285365" indent="0">
              <a:buNone/>
              <a:defRPr sz="1600" b="1"/>
            </a:lvl6pPr>
            <a:lvl7pPr marL="2742565" indent="0">
              <a:buNone/>
              <a:defRPr sz="1600" b="1"/>
            </a:lvl7pPr>
            <a:lvl8pPr marL="3199130" indent="0">
              <a:buNone/>
              <a:defRPr sz="1600" b="1"/>
            </a:lvl8pPr>
            <a:lvl9pPr marL="365633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5091" y="2545738"/>
            <a:ext cx="433754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C6F8EA-316C-41DE-B9A4-EDCC3A85ED9A}" type="datetimeFigureOut">
              <a:rPr lang="en-US" smtClean="0"/>
              <a:t>5/3/2023</a:t>
            </a:fld>
            <a:endParaRPr lang="en-US"/>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12"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674" y="787783"/>
            <a:ext cx="779564" cy="365125"/>
          </a:xfrm>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C6F8EA-316C-41DE-B9A4-EDCC3A85ED9A}" type="datetimeFigureOut">
              <a:rPr lang="en-US" smtClean="0"/>
              <a:t>5/3/2023</a:t>
            </a:fld>
            <a:endParaRPr lang="en-US"/>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7"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C6F8EA-316C-41DE-B9A4-EDCC3A85ED9A}" type="datetimeFigureOut">
              <a:rPr lang="en-US" smtClean="0"/>
              <a:t>5/3/2023</a:t>
            </a:fld>
            <a:endParaRPr lang="en-US"/>
          </a:p>
        </p:txBody>
      </p:sp>
      <p:sp>
        <p:nvSpPr>
          <p:cNvPr id="3" name="Footer Placeholder 2"/>
          <p:cNvSpPr>
            <a:spLocks noGrp="1"/>
          </p:cNvSpPr>
          <p:nvPr>
            <p:ph type="ftr" sz="quarter" idx="11"/>
          </p:nvPr>
        </p:nvSpPr>
        <p:spPr/>
        <p:txBody>
          <a:bodyPr/>
          <a:lstStyle/>
          <a:p>
            <a:r>
              <a:rPr lang="en-US"/>
              <a:t>Add a footer</a:t>
            </a:r>
            <a:endParaRPr lang="en-US" dirty="0"/>
          </a:p>
        </p:txBody>
      </p:sp>
      <p:sp>
        <p:nvSpPr>
          <p:cNvPr id="6"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8538" y="446088"/>
            <a:ext cx="3504286"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1365" y="446089"/>
            <a:ext cx="5180251"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8538" y="1598613"/>
            <a:ext cx="3504286" cy="4262436"/>
          </a:xfrm>
        </p:spPr>
        <p:txBody>
          <a:bodyPr/>
          <a:lstStyle>
            <a:lvl1pPr marL="0" indent="0">
              <a:buNone/>
              <a:defRPr sz="1400"/>
            </a:lvl1pPr>
            <a:lvl2pPr marL="457200" indent="0">
              <a:buNone/>
              <a:defRPr sz="1200"/>
            </a:lvl2pPr>
            <a:lvl3pPr marL="914400" indent="0">
              <a:buNone/>
              <a:defRPr sz="1000"/>
            </a:lvl3pPr>
            <a:lvl4pPr marL="1370965" indent="0">
              <a:buNone/>
              <a:defRPr sz="900"/>
            </a:lvl4pPr>
            <a:lvl5pPr marL="1828165" indent="0">
              <a:buNone/>
              <a:defRPr sz="900"/>
            </a:lvl5pPr>
            <a:lvl6pPr marL="2285365" indent="0">
              <a:buNone/>
              <a:defRPr sz="900"/>
            </a:lvl6pPr>
            <a:lvl7pPr marL="2742565" indent="0">
              <a:buNone/>
              <a:defRPr sz="900"/>
            </a:lvl7pPr>
            <a:lvl8pPr marL="3199130" indent="0">
              <a:buNone/>
              <a:defRPr sz="900"/>
            </a:lvl8pPr>
            <a:lvl9pPr marL="365633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2C6F8EA-316C-41DE-B9A4-EDCC3A85ED9A}" type="datetimeFigureOut">
              <a:rPr lang="en-US" smtClean="0"/>
              <a:t>5/3/2023</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9" name="Freeform 11"/>
          <p:cNvSpPr/>
          <p:nvPr/>
        </p:nvSpPr>
        <p:spPr bwMode="auto">
          <a:xfrm flipV="1">
            <a:off x="-4187" y="71437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8539" y="4800600"/>
            <a:ext cx="8913078"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8538" y="634965"/>
            <a:ext cx="8913078" cy="3854970"/>
          </a:xfrm>
        </p:spPr>
        <p:txBody>
          <a:bodyPr anchor="t">
            <a:normAutofit/>
          </a:bodyPr>
          <a:lstStyle>
            <a:lvl1pPr marL="0" indent="0" algn="ctr">
              <a:buNone/>
              <a:defRPr sz="1600"/>
            </a:lvl1pPr>
            <a:lvl2pPr marL="457200" indent="0">
              <a:buNone/>
              <a:defRPr sz="1600"/>
            </a:lvl2pPr>
            <a:lvl3pPr marL="914400" indent="0">
              <a:buNone/>
              <a:defRPr sz="1600"/>
            </a:lvl3pPr>
            <a:lvl4pPr marL="1370965" indent="0">
              <a:buNone/>
              <a:defRPr sz="1600"/>
            </a:lvl4pPr>
            <a:lvl5pPr marL="1828165" indent="0">
              <a:buNone/>
              <a:defRPr sz="1600"/>
            </a:lvl5pPr>
            <a:lvl6pPr marL="2285365" indent="0">
              <a:buNone/>
              <a:defRPr sz="1600"/>
            </a:lvl6pPr>
            <a:lvl7pPr marL="2742565" indent="0">
              <a:buNone/>
              <a:defRPr sz="1600"/>
            </a:lvl7pPr>
            <a:lvl8pPr marL="3199130" indent="0">
              <a:buNone/>
              <a:defRPr sz="1600"/>
            </a:lvl8pPr>
            <a:lvl9pPr marL="365633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8539" y="5367338"/>
            <a:ext cx="8913078" cy="493712"/>
          </a:xfrm>
        </p:spPr>
        <p:txBody>
          <a:bodyPr>
            <a:normAutofit/>
          </a:bodyPr>
          <a:lstStyle>
            <a:lvl1pPr marL="0" indent="0">
              <a:buNone/>
              <a:defRPr sz="1200"/>
            </a:lvl1pPr>
            <a:lvl2pPr marL="457200" indent="0">
              <a:buNone/>
              <a:defRPr sz="1200"/>
            </a:lvl2pPr>
            <a:lvl3pPr marL="914400" indent="0">
              <a:buNone/>
              <a:defRPr sz="1000"/>
            </a:lvl3pPr>
            <a:lvl4pPr marL="1370965" indent="0">
              <a:buNone/>
              <a:defRPr sz="900"/>
            </a:lvl4pPr>
            <a:lvl5pPr marL="1828165" indent="0">
              <a:buNone/>
              <a:defRPr sz="900"/>
            </a:lvl5pPr>
            <a:lvl6pPr marL="2285365" indent="0">
              <a:buNone/>
              <a:defRPr sz="900"/>
            </a:lvl6pPr>
            <a:lvl7pPr marL="2742565" indent="0">
              <a:buNone/>
              <a:defRPr sz="900"/>
            </a:lvl7pPr>
            <a:lvl8pPr marL="3199130" indent="0">
              <a:buNone/>
              <a:defRPr sz="900"/>
            </a:lvl8pPr>
            <a:lvl9pPr marL="365633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2C6F8EA-316C-41DE-B9A4-EDCC3A85ED9A}" type="datetimeFigureOut">
              <a:rPr lang="en-US" smtClean="0"/>
              <a:t>5/3/2023</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9" name="Freeform 11"/>
          <p:cNvSpPr/>
          <p:nvPr/>
        </p:nvSpPr>
        <p:spPr bwMode="auto">
          <a:xfrm flipV="1">
            <a:off x="-4187" y="4911726"/>
            <a:ext cx="1588113"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674" y="4983088"/>
            <a:ext cx="779564" cy="365125"/>
          </a:xfrm>
        </p:spPr>
        <p:txBody>
          <a:bodyPr/>
          <a:lstStyle/>
          <a:p>
            <a:fld id="{7DC1BBB0-96F0-4077-A278-0F3FB5C104D3}" type="slidenum">
              <a:rPr lang="en-US" smtClean="0"/>
              <a:t>‹#›</a:t>
            </a:fld>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0773"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14" y="-786"/>
            <a:ext cx="2356060"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32"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249" y="624110"/>
            <a:ext cx="8909366"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8538" y="2133600"/>
            <a:ext cx="8913078"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58914" y="6130437"/>
            <a:ext cx="1145984"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C2C6F8EA-316C-41DE-B9A4-EDCC3A85ED9A}" type="datetimeFigureOut">
              <a:rPr lang="en-US" smtClean="0"/>
              <a:t>5/3/2023</a:t>
            </a:fld>
            <a:endParaRPr lang="en-US" dirty="0"/>
          </a:p>
        </p:txBody>
      </p:sp>
      <p:sp>
        <p:nvSpPr>
          <p:cNvPr id="5" name="Footer Placeholder 4"/>
          <p:cNvSpPr>
            <a:spLocks noGrp="1"/>
          </p:cNvSpPr>
          <p:nvPr>
            <p:ph type="ftr" sz="quarter" idx="3"/>
          </p:nvPr>
        </p:nvSpPr>
        <p:spPr>
          <a:xfrm>
            <a:off x="2588538" y="6135809"/>
            <a:ext cx="7618015"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bwMode="gray">
          <a:xfrm>
            <a:off x="531674" y="787783"/>
            <a:ext cx="779564" cy="365125"/>
          </a:xfrm>
          <a:prstGeom prst="rect">
            <a:avLst/>
          </a:prstGeom>
        </p:spPr>
        <p:txBody>
          <a:bodyPr vert="horz" lIns="91440" tIns="45720" rIns="91440" bIns="45720" rtlCol="0" anchor="ctr"/>
          <a:lstStyle>
            <a:lvl1pPr algn="r">
              <a:defRPr sz="2000">
                <a:solidFill>
                  <a:srgbClr val="FEFFFF"/>
                </a:solidFill>
              </a:defRPr>
            </a:lvl1pPr>
          </a:lstStyle>
          <a:p>
            <a:fld id="{7DC1BBB0-96F0-4077-A278-0F3FB5C104D3}"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panose="05040102010807070707" charset="2"/>
        <a:buChar char=""/>
        <a:defRPr sz="1600" kern="1200">
          <a:solidFill>
            <a:schemeClr val="tx1">
              <a:lumMod val="75000"/>
              <a:lumOff val="25000"/>
            </a:schemeClr>
          </a:solidFill>
          <a:latin typeface="+mn-lt"/>
          <a:ea typeface="+mn-ea"/>
          <a:cs typeface="+mn-cs"/>
        </a:defRPr>
      </a:lvl2pPr>
      <a:lvl3pPr marL="1142365" indent="-228600" algn="l" defTabSz="457200" rtl="0" eaLnBrk="1" latinLnBrk="0" hangingPunct="1">
        <a:spcBef>
          <a:spcPts val="1000"/>
        </a:spcBef>
        <a:spcAft>
          <a:spcPts val="0"/>
        </a:spcAft>
        <a:buClr>
          <a:schemeClr val="accent1"/>
        </a:buClr>
        <a:buFont typeface="Wingdings 3" panose="05040102010807070707" charset="2"/>
        <a:buChar char=""/>
        <a:defRPr sz="1400" kern="1200">
          <a:solidFill>
            <a:schemeClr val="tx1">
              <a:lumMod val="75000"/>
              <a:lumOff val="25000"/>
            </a:schemeClr>
          </a:solidFill>
          <a:latin typeface="+mn-lt"/>
          <a:ea typeface="+mn-ea"/>
          <a:cs typeface="+mn-cs"/>
        </a:defRPr>
      </a:lvl3pPr>
      <a:lvl4pPr marL="1599565"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4pPr>
      <a:lvl5pPr marL="2056765"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5pPr>
      <a:lvl6pPr marL="2513965"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6pPr>
      <a:lvl7pPr marL="2971165"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7pPr>
      <a:lvl8pPr marL="342773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8pPr>
      <a:lvl9pPr marL="3884930" indent="-228600" algn="l" defTabSz="457200" rtl="0" eaLnBrk="1" latinLnBrk="0" hangingPunct="1">
        <a:spcBef>
          <a:spcPts val="1000"/>
        </a:spcBef>
        <a:spcAft>
          <a:spcPts val="0"/>
        </a:spcAft>
        <a:buClr>
          <a:schemeClr val="accent1"/>
        </a:buClr>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0965" algn="l" defTabSz="457200" rtl="0" eaLnBrk="1" latinLnBrk="0" hangingPunct="1">
        <a:defRPr sz="1800" kern="1200">
          <a:solidFill>
            <a:schemeClr val="tx1"/>
          </a:solidFill>
          <a:latin typeface="+mn-lt"/>
          <a:ea typeface="+mn-ea"/>
          <a:cs typeface="+mn-cs"/>
        </a:defRPr>
      </a:lvl4pPr>
      <a:lvl5pPr marL="1828165" algn="l" defTabSz="457200" rtl="0" eaLnBrk="1" latinLnBrk="0" hangingPunct="1">
        <a:defRPr sz="1800" kern="1200">
          <a:solidFill>
            <a:schemeClr val="tx1"/>
          </a:solidFill>
          <a:latin typeface="+mn-lt"/>
          <a:ea typeface="+mn-ea"/>
          <a:cs typeface="+mn-cs"/>
        </a:defRPr>
      </a:lvl5pPr>
      <a:lvl6pPr marL="2285365" algn="l" defTabSz="457200" rtl="0" eaLnBrk="1" latinLnBrk="0" hangingPunct="1">
        <a:defRPr sz="1800" kern="1200">
          <a:solidFill>
            <a:schemeClr val="tx1"/>
          </a:solidFill>
          <a:latin typeface="+mn-lt"/>
          <a:ea typeface="+mn-ea"/>
          <a:cs typeface="+mn-cs"/>
        </a:defRPr>
      </a:lvl6pPr>
      <a:lvl7pPr marL="2742565" algn="l" defTabSz="457200" rtl="0" eaLnBrk="1" latinLnBrk="0" hangingPunct="1">
        <a:defRPr sz="1800" kern="1200">
          <a:solidFill>
            <a:schemeClr val="tx1"/>
          </a:solidFill>
          <a:latin typeface="+mn-lt"/>
          <a:ea typeface="+mn-ea"/>
          <a:cs typeface="+mn-cs"/>
        </a:defRPr>
      </a:lvl7pPr>
      <a:lvl8pPr marL="3199130" algn="l" defTabSz="457200" rtl="0" eaLnBrk="1" latinLnBrk="0" hangingPunct="1">
        <a:defRPr sz="1800" kern="1200">
          <a:solidFill>
            <a:schemeClr val="tx1"/>
          </a:solidFill>
          <a:latin typeface="+mn-lt"/>
          <a:ea typeface="+mn-ea"/>
          <a:cs typeface="+mn-cs"/>
        </a:defRPr>
      </a:lvl8pPr>
      <a:lvl9pPr marL="365633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25">
          <a:fgClr>
            <a:schemeClr val="accent6">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796274" y="304800"/>
            <a:ext cx="8534400" cy="2209800"/>
          </a:xfrm>
        </p:spPr>
        <p:txBody>
          <a:bodyPr>
            <a:noAutofit/>
          </a:bodyPr>
          <a:lstStyle/>
          <a:p>
            <a:pPr algn="ctr"/>
            <a:r>
              <a:rPr lang="en-US" sz="4000" b="1" dirty="0">
                <a:latin typeface="Times New Roman" panose="02020603050405020304" pitchFamily="18" charset="0"/>
                <a:cs typeface="Times New Roman" panose="02020603050405020304" pitchFamily="18" charset="0"/>
              </a:rPr>
              <a:t>Handwriting Based Author Recognition</a:t>
            </a:r>
            <a:br>
              <a:rPr lang="en-US" sz="4000" b="1" dirty="0">
                <a:latin typeface="Times New Roman" panose="02020603050405020304" pitchFamily="18" charset="0"/>
                <a:cs typeface="Times New Roman" panose="02020603050405020304" pitchFamily="18" charset="0"/>
              </a:rPr>
            </a:br>
            <a:r>
              <a:rPr lang="en-US" sz="3200" b="1" dirty="0">
                <a:latin typeface="Times New Roman" panose="02020603050405020304" pitchFamily="18" charset="0"/>
                <a:cs typeface="Times New Roman" panose="02020603050405020304" pitchFamily="18" charset="0"/>
              </a:rPr>
              <a:t>(Research Based)</a:t>
            </a:r>
            <a:endParaRPr lang="en-US" sz="40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829269" y="2690220"/>
            <a:ext cx="8913077" cy="3581401"/>
          </a:xfrm>
        </p:spPr>
        <p:txBody>
          <a:bodyPr>
            <a:normAutofit fontScale="37500" lnSpcReduction="20000"/>
          </a:bodyPr>
          <a:lstStyle/>
          <a:p>
            <a:pPr algn="ctr"/>
            <a:endParaRPr lang="en-US" sz="2800" b="1" dirty="0">
              <a:solidFill>
                <a:schemeClr val="tx1"/>
              </a:solidFill>
              <a:latin typeface="Times New Roman" panose="02020603050405020304" pitchFamily="18" charset="0"/>
              <a:cs typeface="Times New Roman" panose="02020603050405020304" pitchFamily="18" charset="0"/>
            </a:endParaRPr>
          </a:p>
          <a:p>
            <a:pPr algn="ctr"/>
            <a:r>
              <a:rPr lang="en-US" sz="6400" b="1" dirty="0">
                <a:solidFill>
                  <a:schemeClr val="tx1"/>
                </a:solidFill>
                <a:latin typeface="Times New Roman" panose="02020603050405020304" pitchFamily="18" charset="0"/>
                <a:cs typeface="Times New Roman" panose="02020603050405020304" pitchFamily="18" charset="0"/>
              </a:rPr>
              <a:t>Project Supervisor : Dr. M. Mian Saleem</a:t>
            </a:r>
          </a:p>
          <a:p>
            <a:pPr algn="ctr"/>
            <a:r>
              <a:rPr lang="en-US" sz="6400" b="1" dirty="0">
                <a:solidFill>
                  <a:schemeClr val="tx1"/>
                </a:solidFill>
                <a:latin typeface="Times New Roman" panose="02020603050405020304" pitchFamily="18" charset="0"/>
                <a:cs typeface="Times New Roman" panose="02020603050405020304" pitchFamily="18" charset="0"/>
              </a:rPr>
              <a:t>Co-Supervisor :  Ms Hirra Mustafa</a:t>
            </a:r>
          </a:p>
          <a:p>
            <a:endParaRPr lang="en-US" sz="6400" b="1" dirty="0">
              <a:solidFill>
                <a:schemeClr val="tx1"/>
              </a:solidFill>
              <a:latin typeface="Times New Roman" panose="02020603050405020304" pitchFamily="18" charset="0"/>
              <a:cs typeface="Times New Roman" panose="02020603050405020304" pitchFamily="18" charset="0"/>
            </a:endParaRPr>
          </a:p>
          <a:p>
            <a:pPr algn="ctr"/>
            <a:endParaRPr lang="en-US" sz="3100" b="1" dirty="0">
              <a:solidFill>
                <a:schemeClr val="tx1"/>
              </a:solidFill>
              <a:latin typeface="Times New Roman" panose="02020603050405020304" pitchFamily="18" charset="0"/>
              <a:cs typeface="Times New Roman" panose="02020603050405020304" pitchFamily="18" charset="0"/>
            </a:endParaRPr>
          </a:p>
          <a:p>
            <a:pPr algn="ctr"/>
            <a:endParaRPr lang="en-US" sz="3800" b="1" dirty="0">
              <a:solidFill>
                <a:schemeClr val="tx1"/>
              </a:solidFill>
              <a:latin typeface="Times New Roman" panose="02020603050405020304" pitchFamily="18" charset="0"/>
              <a:cs typeface="Times New Roman" panose="02020603050405020304" pitchFamily="18" charset="0"/>
            </a:endParaRPr>
          </a:p>
          <a:p>
            <a:pPr algn="ctr"/>
            <a:r>
              <a:rPr lang="en-US" sz="5900" b="1" dirty="0">
                <a:solidFill>
                  <a:schemeClr val="tx1"/>
                </a:solidFill>
                <a:latin typeface="Times New Roman" panose="02020603050405020304" pitchFamily="18" charset="0"/>
                <a:cs typeface="Times New Roman" panose="02020603050405020304" pitchFamily="18" charset="0"/>
              </a:rPr>
              <a:t>Department of Computer Science</a:t>
            </a:r>
          </a:p>
          <a:p>
            <a:pPr algn="ctr"/>
            <a:r>
              <a:rPr lang="en-US" sz="4200" b="1" dirty="0">
                <a:solidFill>
                  <a:schemeClr val="tx1"/>
                </a:solidFill>
                <a:latin typeface="Times New Roman" panose="02020603050405020304" pitchFamily="18" charset="0"/>
                <a:cs typeface="Times New Roman" panose="02020603050405020304" pitchFamily="18" charset="0"/>
              </a:rPr>
              <a:t>Sharif College of Engineering &amp; Technology, Raiwind Road, Lahore</a:t>
            </a:r>
          </a:p>
          <a:p>
            <a:endParaRPr lang="en-US" sz="2800" b="1" dirty="0">
              <a:solidFill>
                <a:schemeClr val="tx1"/>
              </a:solidFill>
              <a:latin typeface="Times New Roman" panose="02020603050405020304" pitchFamily="18" charset="0"/>
              <a:cs typeface="Times New Roman" panose="02020603050405020304" pitchFamily="18" charset="0"/>
            </a:endParaRPr>
          </a:p>
          <a:p>
            <a:endParaRPr lang="en-US" sz="2800" b="1" dirty="0">
              <a:solidFill>
                <a:schemeClr val="tx1"/>
              </a:solidFill>
              <a:latin typeface="Times New Roman" panose="02020603050405020304" pitchFamily="18" charset="0"/>
              <a:cs typeface="Times New Roman" panose="02020603050405020304" pitchFamily="18" charset="0"/>
            </a:endParaRPr>
          </a:p>
          <a:p>
            <a:r>
              <a:rPr lang="en-US" sz="2800" b="1" dirty="0">
                <a:solidFill>
                  <a:schemeClr val="tx1"/>
                </a:solidFill>
                <a:latin typeface="Times New Roman" panose="02020603050405020304" pitchFamily="18" charset="0"/>
                <a:cs typeface="Times New Roman" panose="02020603050405020304" pitchFamily="18" charset="0"/>
              </a:rPr>
              <a:t> </a:t>
            </a:r>
          </a:p>
          <a:p>
            <a:endParaRPr lang="en-US" sz="2800" b="1" dirty="0">
              <a:solidFill>
                <a:schemeClr val="tx1"/>
              </a:solidFill>
              <a:latin typeface="Times New Roman" panose="02020603050405020304" pitchFamily="18" charset="0"/>
              <a:cs typeface="Times New Roman" panose="02020603050405020304" pitchFamily="18" charset="0"/>
            </a:endParaRPr>
          </a:p>
          <a:p>
            <a:endParaRPr lang="en-US" sz="2800" b="1" dirty="0">
              <a:solidFill>
                <a:schemeClr val="tx1"/>
              </a:solidFill>
              <a:latin typeface="Times New Roman" panose="02020603050405020304" pitchFamily="18" charset="0"/>
              <a:cs typeface="Times New Roman" panose="02020603050405020304" pitchFamily="18" charset="0"/>
            </a:endParaRPr>
          </a:p>
          <a:p>
            <a:endParaRPr lang="en-US" sz="2800" b="1" dirty="0">
              <a:solidFill>
                <a:schemeClr val="tx1"/>
              </a:solidFill>
              <a:latin typeface="Times New Roman" panose="02020603050405020304" pitchFamily="18" charset="0"/>
              <a:cs typeface="Times New Roman" panose="02020603050405020304" pitchFamily="18" charset="0"/>
            </a:endParaRPr>
          </a:p>
          <a:p>
            <a:endParaRPr lang="en-US" sz="2800" b="1" dirty="0">
              <a:solidFill>
                <a:schemeClr val="tx1"/>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388599" y="190501"/>
            <a:ext cx="1463040" cy="2104586"/>
          </a:xfrm>
          <a:prstGeom prst="rect">
            <a:avLst/>
          </a:prstGeom>
          <a:ln>
            <a:noFill/>
          </a:ln>
          <a:effectLst>
            <a:softEdge rad="112500"/>
          </a:effectLst>
        </p:spPr>
      </p:pic>
      <p:pic>
        <p:nvPicPr>
          <p:cNvPr id="7" name="Picture 6"/>
          <p:cNvPicPr>
            <a:picLocks noChangeAspect="1"/>
          </p:cNvPicPr>
          <p:nvPr/>
        </p:nvPicPr>
        <p:blipFill>
          <a:blip r:embed="rId3"/>
          <a:stretch>
            <a:fillRect/>
          </a:stretch>
        </p:blipFill>
        <p:spPr>
          <a:xfrm>
            <a:off x="10209212" y="480420"/>
            <a:ext cx="1554480" cy="1554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F2335-DEC1-DB46-A18F-E0C5592BE29E}"/>
              </a:ext>
            </a:extLst>
          </p:cNvPr>
          <p:cNvSpPr>
            <a:spLocks noGrp="1"/>
          </p:cNvSpPr>
          <p:nvPr>
            <p:ph type="title"/>
          </p:nvPr>
        </p:nvSpPr>
        <p:spPr>
          <a:xfrm>
            <a:off x="2592249" y="624110"/>
            <a:ext cx="8909366" cy="899890"/>
          </a:xfrm>
        </p:spPr>
        <p:txBody>
          <a:bodyPr/>
          <a:lstStyle/>
          <a:p>
            <a:r>
              <a:rPr lang="en-US" b="1" dirty="0">
                <a:latin typeface="Times New Roman" panose="02020603050405020304" pitchFamily="18" charset="0"/>
                <a:cs typeface="Times New Roman" panose="02020603050405020304" pitchFamily="18" charset="0"/>
              </a:rPr>
              <a:t>Actual Data</a:t>
            </a:r>
          </a:p>
        </p:txBody>
      </p:sp>
      <p:pic>
        <p:nvPicPr>
          <p:cNvPr id="6" name="Content Placeholder 5">
            <a:extLst>
              <a:ext uri="{FF2B5EF4-FFF2-40B4-BE49-F238E27FC236}">
                <a16:creationId xmlns:a16="http://schemas.microsoft.com/office/drawing/2014/main" id="{C6F046D7-4FFA-2010-FAB2-00779FB0E960}"/>
              </a:ext>
            </a:extLst>
          </p:cNvPr>
          <p:cNvPicPr>
            <a:picLocks noGrp="1" noChangeAspect="1"/>
          </p:cNvPicPr>
          <p:nvPr>
            <p:ph sz="half" idx="1"/>
          </p:nvPr>
        </p:nvPicPr>
        <p:blipFill>
          <a:blip r:embed="rId2"/>
          <a:stretch>
            <a:fillRect/>
          </a:stretch>
        </p:blipFill>
        <p:spPr>
          <a:xfrm>
            <a:off x="2817812" y="1828800"/>
            <a:ext cx="3124200" cy="4076351"/>
          </a:xfrm>
        </p:spPr>
      </p:pic>
      <p:pic>
        <p:nvPicPr>
          <p:cNvPr id="8" name="Content Placeholder 7">
            <a:extLst>
              <a:ext uri="{FF2B5EF4-FFF2-40B4-BE49-F238E27FC236}">
                <a16:creationId xmlns:a16="http://schemas.microsoft.com/office/drawing/2014/main" id="{F3310E59-0640-AFBE-C11E-001B7F4E6316}"/>
              </a:ext>
            </a:extLst>
          </p:cNvPr>
          <p:cNvPicPr>
            <a:picLocks noGrp="1" noChangeAspect="1"/>
          </p:cNvPicPr>
          <p:nvPr>
            <p:ph sz="half" idx="2"/>
          </p:nvPr>
        </p:nvPicPr>
        <p:blipFill>
          <a:blip r:embed="rId3"/>
          <a:stretch>
            <a:fillRect/>
          </a:stretch>
        </p:blipFill>
        <p:spPr>
          <a:xfrm>
            <a:off x="7008812" y="1828800"/>
            <a:ext cx="3124199" cy="4076350"/>
          </a:xfrm>
        </p:spPr>
      </p:pic>
      <p:sp>
        <p:nvSpPr>
          <p:cNvPr id="9" name="Rectangle 3">
            <a:extLst>
              <a:ext uri="{FF2B5EF4-FFF2-40B4-BE49-F238E27FC236}">
                <a16:creationId xmlns:a16="http://schemas.microsoft.com/office/drawing/2014/main" id="{C722FC5B-0B20-311B-8C03-B3578E1DFAE0}"/>
              </a:ext>
            </a:extLst>
          </p:cNvPr>
          <p:cNvSpPr>
            <a:spLocks noChangeArrowheads="1"/>
          </p:cNvSpPr>
          <p:nvPr/>
        </p:nvSpPr>
        <p:spPr bwMode="auto">
          <a:xfrm>
            <a:off x="3501320" y="6030724"/>
            <a:ext cx="571729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dirty="0">
                <a:latin typeface="Arial" panose="020B0604020202020204" pitchFamily="34" charset="0"/>
              </a:rPr>
              <a:t>Dataset of Two different Authors</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94335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F2335-DEC1-DB46-A18F-E0C5592BE29E}"/>
              </a:ext>
            </a:extLst>
          </p:cNvPr>
          <p:cNvSpPr>
            <a:spLocks noGrp="1"/>
          </p:cNvSpPr>
          <p:nvPr>
            <p:ph type="title"/>
          </p:nvPr>
        </p:nvSpPr>
        <p:spPr>
          <a:xfrm>
            <a:off x="2592249" y="624110"/>
            <a:ext cx="8909366" cy="899890"/>
          </a:xfrm>
        </p:spPr>
        <p:txBody>
          <a:bodyPr/>
          <a:lstStyle/>
          <a:p>
            <a:r>
              <a:rPr lang="en-US" b="1" dirty="0">
                <a:latin typeface="Times New Roman" panose="02020603050405020304" pitchFamily="18" charset="0"/>
                <a:cs typeface="Times New Roman" panose="02020603050405020304" pitchFamily="18" charset="0"/>
              </a:rPr>
              <a:t>Preprocessed and Augmented Data</a:t>
            </a:r>
          </a:p>
        </p:txBody>
      </p:sp>
      <p:sp>
        <p:nvSpPr>
          <p:cNvPr id="9" name="Rectangle 3">
            <a:extLst>
              <a:ext uri="{FF2B5EF4-FFF2-40B4-BE49-F238E27FC236}">
                <a16:creationId xmlns:a16="http://schemas.microsoft.com/office/drawing/2014/main" id="{C722FC5B-0B20-311B-8C03-B3578E1DFAE0}"/>
              </a:ext>
            </a:extLst>
          </p:cNvPr>
          <p:cNvSpPr>
            <a:spLocks noChangeArrowheads="1"/>
          </p:cNvSpPr>
          <p:nvPr/>
        </p:nvSpPr>
        <p:spPr bwMode="auto">
          <a:xfrm>
            <a:off x="3501320" y="6030724"/>
            <a:ext cx="571729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dirty="0">
                <a:latin typeface="Arial" panose="020B0604020202020204" pitchFamily="34" charset="0"/>
              </a:rPr>
              <a:t>Dataset of Two different Authors</a:t>
            </a: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11" name="Content Placeholder 10">
            <a:extLst>
              <a:ext uri="{FF2B5EF4-FFF2-40B4-BE49-F238E27FC236}">
                <a16:creationId xmlns:a16="http://schemas.microsoft.com/office/drawing/2014/main" id="{F972D224-ACC4-00B4-2525-E492EAA3EBC7}"/>
              </a:ext>
            </a:extLst>
          </p:cNvPr>
          <p:cNvPicPr>
            <a:picLocks noGrp="1" noChangeAspect="1"/>
          </p:cNvPicPr>
          <p:nvPr>
            <p:ph sz="half" idx="1"/>
          </p:nvPr>
        </p:nvPicPr>
        <p:blipFill>
          <a:blip r:embed="rId2"/>
          <a:stretch>
            <a:fillRect/>
          </a:stretch>
        </p:blipFill>
        <p:spPr>
          <a:xfrm>
            <a:off x="3122612" y="1835500"/>
            <a:ext cx="2884801" cy="4076350"/>
          </a:xfrm>
        </p:spPr>
      </p:pic>
      <p:pic>
        <p:nvPicPr>
          <p:cNvPr id="15" name="Content Placeholder 14">
            <a:extLst>
              <a:ext uri="{FF2B5EF4-FFF2-40B4-BE49-F238E27FC236}">
                <a16:creationId xmlns:a16="http://schemas.microsoft.com/office/drawing/2014/main" id="{38EFB5A1-6EF3-D70E-1C8D-5E16F44DA130}"/>
              </a:ext>
            </a:extLst>
          </p:cNvPr>
          <p:cNvPicPr>
            <a:picLocks noGrp="1" noChangeAspect="1"/>
          </p:cNvPicPr>
          <p:nvPr>
            <p:ph sz="half" idx="2"/>
          </p:nvPr>
        </p:nvPicPr>
        <p:blipFill>
          <a:blip r:embed="rId3"/>
          <a:stretch>
            <a:fillRect/>
          </a:stretch>
        </p:blipFill>
        <p:spPr>
          <a:xfrm>
            <a:off x="7085012" y="1829885"/>
            <a:ext cx="3077020" cy="4074028"/>
          </a:xfrm>
        </p:spPr>
      </p:pic>
    </p:spTree>
    <p:extLst>
      <p:ext uri="{BB962C8B-B14F-4D97-AF65-F5344CB8AC3E}">
        <p14:creationId xmlns:p14="http://schemas.microsoft.com/office/powerpoint/2010/main" val="62689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000" b="1" spc="-5" dirty="0">
                <a:solidFill>
                  <a:srgbClr val="000000"/>
                </a:solidFill>
                <a:latin typeface="Times New Roman" panose="02020603050405020304" pitchFamily="18" charset="0"/>
                <a:cs typeface="Times New Roman" panose="02020603050405020304" pitchFamily="18" charset="0"/>
              </a:rPr>
              <a:t>Testing &amp; Analysis</a:t>
            </a:r>
            <a:endParaRPr lang="en-US" sz="4000" dirty="0"/>
          </a:p>
        </p:txBody>
      </p:sp>
      <p:sp>
        <p:nvSpPr>
          <p:cNvPr id="5" name="Rectangle 2">
            <a:extLst>
              <a:ext uri="{FF2B5EF4-FFF2-40B4-BE49-F238E27FC236}">
                <a16:creationId xmlns:a16="http://schemas.microsoft.com/office/drawing/2014/main" id="{AEDD59AA-1C1C-132E-5552-DFFAC733EE41}"/>
              </a:ext>
            </a:extLst>
          </p:cNvPr>
          <p:cNvSpPr>
            <a:spLocks noChangeArrowheads="1"/>
          </p:cNvSpPr>
          <p:nvPr/>
        </p:nvSpPr>
        <p:spPr bwMode="auto">
          <a:xfrm>
            <a:off x="0" y="0"/>
            <a:ext cx="121888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049" name="Picture 12">
            <a:extLst>
              <a:ext uri="{FF2B5EF4-FFF2-40B4-BE49-F238E27FC236}">
                <a16:creationId xmlns:a16="http://schemas.microsoft.com/office/drawing/2014/main" id="{1E821288-7BE2-DFF1-ECF9-7867A2070A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79924" y="1397356"/>
            <a:ext cx="5550331" cy="446257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3">
            <a:extLst>
              <a:ext uri="{FF2B5EF4-FFF2-40B4-BE49-F238E27FC236}">
                <a16:creationId xmlns:a16="http://schemas.microsoft.com/office/drawing/2014/main" id="{A133F514-5103-3193-D141-FD5FAB975460}"/>
              </a:ext>
            </a:extLst>
          </p:cNvPr>
          <p:cNvSpPr>
            <a:spLocks noChangeArrowheads="1"/>
          </p:cNvSpPr>
          <p:nvPr/>
        </p:nvSpPr>
        <p:spPr bwMode="auto">
          <a:xfrm>
            <a:off x="3477334" y="5883867"/>
            <a:ext cx="1983492"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Training accuracy: 0.753</a:t>
            </a:r>
            <a:endParaRPr kumimoji="0" lang="en-US" altLang="en-US" sz="12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Testing accuracy: 0.428</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000" b="1" spc="-5" dirty="0">
                <a:solidFill>
                  <a:srgbClr val="000000"/>
                </a:solidFill>
                <a:latin typeface="Times New Roman" panose="02020603050405020304" pitchFamily="18" charset="0"/>
                <a:cs typeface="Times New Roman" panose="02020603050405020304" pitchFamily="18" charset="0"/>
              </a:rPr>
              <a:t>Testing &amp; Analysis</a:t>
            </a:r>
            <a:endParaRPr lang="en-US" sz="4000" dirty="0"/>
          </a:p>
        </p:txBody>
      </p:sp>
      <p:sp>
        <p:nvSpPr>
          <p:cNvPr id="5" name="Rectangle 2">
            <a:extLst>
              <a:ext uri="{FF2B5EF4-FFF2-40B4-BE49-F238E27FC236}">
                <a16:creationId xmlns:a16="http://schemas.microsoft.com/office/drawing/2014/main" id="{AEDD59AA-1C1C-132E-5552-DFFAC733EE41}"/>
              </a:ext>
            </a:extLst>
          </p:cNvPr>
          <p:cNvSpPr>
            <a:spLocks noChangeArrowheads="1"/>
          </p:cNvSpPr>
          <p:nvPr/>
        </p:nvSpPr>
        <p:spPr bwMode="auto">
          <a:xfrm>
            <a:off x="0" y="0"/>
            <a:ext cx="121888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3">
            <a:extLst>
              <a:ext uri="{FF2B5EF4-FFF2-40B4-BE49-F238E27FC236}">
                <a16:creationId xmlns:a16="http://schemas.microsoft.com/office/drawing/2014/main" id="{A133F514-5103-3193-D141-FD5FAB975460}"/>
              </a:ext>
            </a:extLst>
          </p:cNvPr>
          <p:cNvSpPr>
            <a:spLocks noChangeArrowheads="1"/>
          </p:cNvSpPr>
          <p:nvPr/>
        </p:nvSpPr>
        <p:spPr bwMode="auto">
          <a:xfrm>
            <a:off x="3275012" y="5867400"/>
            <a:ext cx="2070888"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91440" marR="0">
              <a:spcBef>
                <a:spcPts val="0"/>
              </a:spcBef>
              <a:spcAft>
                <a:spcPts val="0"/>
              </a:spcAft>
            </a:pPr>
            <a:r>
              <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Training accuracy: 0.979</a:t>
            </a:r>
            <a:endParaRPr lang="en-US" sz="1400" dirty="0">
              <a:effectLst/>
              <a:latin typeface="Times New Roman" panose="02020603050405020304" pitchFamily="18" charset="0"/>
              <a:ea typeface="Times New Roman" panose="02020603050405020304" pitchFamily="18" charset="0"/>
            </a:endParaRPr>
          </a:p>
          <a:p>
            <a:pPr marL="91440" marR="0">
              <a:spcBef>
                <a:spcPts val="0"/>
              </a:spcBef>
              <a:spcAft>
                <a:spcPts val="0"/>
              </a:spcAft>
            </a:pPr>
            <a:r>
              <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Testing accuracy: 0.915</a:t>
            </a:r>
            <a:endParaRPr lang="en-US" sz="1400" dirty="0">
              <a:effectLst/>
              <a:latin typeface="Times New Roman" panose="02020603050405020304" pitchFamily="18" charset="0"/>
              <a:ea typeface="Times New Roman" panose="02020603050405020304" pitchFamily="18" charset="0"/>
            </a:endParaRPr>
          </a:p>
        </p:txBody>
      </p:sp>
      <p:pic>
        <p:nvPicPr>
          <p:cNvPr id="3" name="Picture 2">
            <a:extLst>
              <a:ext uri="{FF2B5EF4-FFF2-40B4-BE49-F238E27FC236}">
                <a16:creationId xmlns:a16="http://schemas.microsoft.com/office/drawing/2014/main" id="{83B4115C-3F73-7843-DA75-2D0FD2C46E9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19401" y="1294949"/>
            <a:ext cx="5350022" cy="4572451"/>
          </a:xfrm>
          <a:prstGeom prst="rect">
            <a:avLst/>
          </a:prstGeom>
          <a:noFill/>
          <a:ln>
            <a:noFill/>
          </a:ln>
        </p:spPr>
      </p:pic>
    </p:spTree>
    <p:extLst>
      <p:ext uri="{BB962C8B-B14F-4D97-AF65-F5344CB8AC3E}">
        <p14:creationId xmlns:p14="http://schemas.microsoft.com/office/powerpoint/2010/main" val="4008743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000" b="1" spc="-5" dirty="0">
                <a:solidFill>
                  <a:srgbClr val="000000"/>
                </a:solidFill>
                <a:latin typeface="Times New Roman" panose="02020603050405020304" pitchFamily="18" charset="0"/>
                <a:cs typeface="Times New Roman" panose="02020603050405020304" pitchFamily="18" charset="0"/>
              </a:rPr>
              <a:t>Testing &amp; Analysis</a:t>
            </a:r>
            <a:endParaRPr lang="en-US" sz="4000" dirty="0"/>
          </a:p>
        </p:txBody>
      </p:sp>
      <p:sp>
        <p:nvSpPr>
          <p:cNvPr id="5" name="Rectangle 2">
            <a:extLst>
              <a:ext uri="{FF2B5EF4-FFF2-40B4-BE49-F238E27FC236}">
                <a16:creationId xmlns:a16="http://schemas.microsoft.com/office/drawing/2014/main" id="{AEDD59AA-1C1C-132E-5552-DFFAC733EE41}"/>
              </a:ext>
            </a:extLst>
          </p:cNvPr>
          <p:cNvSpPr>
            <a:spLocks noChangeArrowheads="1"/>
          </p:cNvSpPr>
          <p:nvPr/>
        </p:nvSpPr>
        <p:spPr bwMode="auto">
          <a:xfrm>
            <a:off x="0" y="0"/>
            <a:ext cx="121888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3">
            <a:extLst>
              <a:ext uri="{FF2B5EF4-FFF2-40B4-BE49-F238E27FC236}">
                <a16:creationId xmlns:a16="http://schemas.microsoft.com/office/drawing/2014/main" id="{A133F514-5103-3193-D141-FD5FAB975460}"/>
              </a:ext>
            </a:extLst>
          </p:cNvPr>
          <p:cNvSpPr>
            <a:spLocks noChangeArrowheads="1"/>
          </p:cNvSpPr>
          <p:nvPr/>
        </p:nvSpPr>
        <p:spPr bwMode="auto">
          <a:xfrm>
            <a:off x="3427412" y="5867400"/>
            <a:ext cx="2070888"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91440" marR="0">
              <a:spcBef>
                <a:spcPts val="0"/>
              </a:spcBef>
              <a:spcAft>
                <a:spcPts val="0"/>
              </a:spcAft>
            </a:pPr>
            <a:r>
              <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Training accuracy: 0.986</a:t>
            </a:r>
          </a:p>
          <a:p>
            <a:pPr marL="91440" marR="0">
              <a:spcBef>
                <a:spcPts val="0"/>
              </a:spcBef>
              <a:spcAft>
                <a:spcPts val="0"/>
              </a:spcAft>
            </a:pPr>
            <a:r>
              <a:rPr lang="en-US" sz="1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Testing accuracy: 0.968</a:t>
            </a:r>
            <a:endParaRPr lang="en-US" sz="1400" dirty="0">
              <a:effectLst/>
              <a:latin typeface="Times New Roman" panose="02020603050405020304" pitchFamily="18" charset="0"/>
              <a:ea typeface="Times New Roman" panose="02020603050405020304" pitchFamily="18" charset="0"/>
            </a:endParaRPr>
          </a:p>
        </p:txBody>
      </p:sp>
      <p:pic>
        <p:nvPicPr>
          <p:cNvPr id="4" name="Picture 3">
            <a:extLst>
              <a:ext uri="{FF2B5EF4-FFF2-40B4-BE49-F238E27FC236}">
                <a16:creationId xmlns:a16="http://schemas.microsoft.com/office/drawing/2014/main" id="{3358C071-6C7D-308B-CB4F-7968B0752D47}"/>
              </a:ext>
            </a:extLst>
          </p:cNvPr>
          <p:cNvPicPr>
            <a:picLocks noChangeAspect="1"/>
          </p:cNvPicPr>
          <p:nvPr/>
        </p:nvPicPr>
        <p:blipFill>
          <a:blip r:embed="rId2"/>
          <a:stretch>
            <a:fillRect/>
          </a:stretch>
        </p:blipFill>
        <p:spPr>
          <a:xfrm>
            <a:off x="3583275" y="1581150"/>
            <a:ext cx="5022273" cy="4286250"/>
          </a:xfrm>
          <a:prstGeom prst="rect">
            <a:avLst/>
          </a:prstGeom>
        </p:spPr>
      </p:pic>
    </p:spTree>
    <p:extLst>
      <p:ext uri="{BB962C8B-B14F-4D97-AF65-F5344CB8AC3E}">
        <p14:creationId xmlns:p14="http://schemas.microsoft.com/office/powerpoint/2010/main" val="3613266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a:xfrm>
            <a:off x="2588538" y="1752600"/>
            <a:ext cx="8913078" cy="3777622"/>
          </a:xfrm>
        </p:spPr>
        <p:txBody>
          <a:bodyPr/>
          <a:lstStyle/>
          <a:p>
            <a:pPr algn="just"/>
            <a:r>
              <a:rPr lang="en-US" dirty="0">
                <a:latin typeface="Times New Roman" panose="02020603050405020304" pitchFamily="18" charset="0"/>
                <a:cs typeface="Times New Roman" panose="02020603050405020304" pitchFamily="18" charset="0"/>
              </a:rPr>
              <a:t>The proposed handwriting author identification method using SVM and image processing techniques demonstrated its feasibility and accuracy. The achieved testing accuracy of 96.81% indicates that the model can accurately identify the author of a given handwritten document, which has practical applications in fields such as banking, insurance company, and handwriting recognition. The preprocessed and augmented data was loaded the images were resized to 100x100 pixels The model was trained on a dataset consisting of 22 authors and 7,055 images, achieving a training accuracy of 0.986 and a testing accuracy of 0.968. Overall, this system can be utilized for various applications, including banking and document verification.</a:t>
            </a: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4223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5812" y="647700"/>
            <a:ext cx="8913077" cy="647700"/>
          </a:xfrm>
        </p:spPr>
        <p:txBody>
          <a:bodyPr>
            <a:normAutofit fontScale="90000"/>
          </a:bodyPr>
          <a:lstStyle/>
          <a:p>
            <a:r>
              <a:rPr lang="en-US" b="1" dirty="0">
                <a:latin typeface="Times New Roman" panose="02020603050405020304" pitchFamily="18" charset="0"/>
                <a:cs typeface="Times New Roman" panose="02020603050405020304" pitchFamily="18" charset="0"/>
              </a:rPr>
              <a:t>Reference</a:t>
            </a:r>
          </a:p>
        </p:txBody>
      </p:sp>
      <p:sp>
        <p:nvSpPr>
          <p:cNvPr id="5" name="Text Placeholder 4"/>
          <p:cNvSpPr>
            <a:spLocks noGrp="1"/>
          </p:cNvSpPr>
          <p:nvPr>
            <p:ph type="body" idx="1"/>
          </p:nvPr>
        </p:nvSpPr>
        <p:spPr>
          <a:xfrm>
            <a:off x="2208212" y="1600200"/>
            <a:ext cx="9293403" cy="5105400"/>
          </a:xfrm>
        </p:spPr>
        <p:txBody>
          <a:bodyPr>
            <a:noAutofit/>
          </a:bodyPr>
          <a:lstStyle/>
          <a:p>
            <a:r>
              <a:rPr lang="en-US" sz="1400" b="1" dirty="0"/>
              <a:t>[1] </a:t>
            </a:r>
            <a:r>
              <a:rPr lang="en-US" sz="1400" dirty="0" err="1"/>
              <a:t>Kırlı</a:t>
            </a:r>
            <a:r>
              <a:rPr lang="en-US" sz="1400" dirty="0"/>
              <a:t>, Ö., &amp; </a:t>
            </a:r>
            <a:r>
              <a:rPr lang="en-US" sz="1400" dirty="0" err="1"/>
              <a:t>Gülmezoğlu</a:t>
            </a:r>
            <a:r>
              <a:rPr lang="en-US" sz="1400" dirty="0"/>
              <a:t>, M. B. (2012). Automatic writer identification from text line images. </a:t>
            </a:r>
            <a:r>
              <a:rPr lang="en-US" sz="1400" i="1" dirty="0"/>
              <a:t>International Journal on Document Analysis and Recognition (IJDAR)</a:t>
            </a:r>
            <a:r>
              <a:rPr lang="en-US" sz="1400" dirty="0"/>
              <a:t>, </a:t>
            </a:r>
            <a:r>
              <a:rPr lang="en-US" sz="1400" i="1" dirty="0"/>
              <a:t>15</a:t>
            </a:r>
            <a:r>
              <a:rPr lang="en-US" sz="1400" dirty="0"/>
              <a:t>(2), 85-99. </a:t>
            </a:r>
          </a:p>
          <a:p>
            <a:r>
              <a:rPr lang="en-US" sz="1400" b="1" dirty="0"/>
              <a:t>[2] </a:t>
            </a:r>
            <a:r>
              <a:rPr lang="en-US" sz="1400" dirty="0"/>
              <a:t>Shen, C., </a:t>
            </a:r>
            <a:r>
              <a:rPr lang="en-US" sz="1400" dirty="0" err="1"/>
              <a:t>Ruan</a:t>
            </a:r>
            <a:r>
              <a:rPr lang="en-US" sz="1400" dirty="0"/>
              <a:t>, X. G., &amp; Mao, T. L. (2002, June). Writer identification using Gabor wavelet. In </a:t>
            </a:r>
            <a:r>
              <a:rPr lang="en-US" sz="1400" i="1" dirty="0"/>
              <a:t>Proceedings of the 4th World Congress on Intelligent Control and Automation (Cat. No. 02EX527) </a:t>
            </a:r>
            <a:r>
              <a:rPr lang="en-US" sz="1400" dirty="0"/>
              <a:t>(Vol. 3, pp. 2061-2064). IEEE. </a:t>
            </a:r>
          </a:p>
          <a:p>
            <a:r>
              <a:rPr lang="en-US" sz="1400" b="1" dirty="0"/>
              <a:t>[3] </a:t>
            </a:r>
            <a:r>
              <a:rPr lang="en-US" sz="1400" dirty="0"/>
              <a:t>Griswold-Steiner, I., </a:t>
            </a:r>
            <a:r>
              <a:rPr lang="en-US" sz="1400" dirty="0" err="1"/>
              <a:t>Matovu</a:t>
            </a:r>
            <a:r>
              <a:rPr lang="en-US" sz="1400" dirty="0"/>
              <a:t>, R., &amp; </a:t>
            </a:r>
            <a:r>
              <a:rPr lang="en-US" sz="1400" dirty="0" err="1"/>
              <a:t>Serwadda</a:t>
            </a:r>
            <a:r>
              <a:rPr lang="en-US" sz="1400" dirty="0"/>
              <a:t>, A. (2017, October). Handwriting watcher: A mechanism for smartwatch-driven handwriting authentication. In </a:t>
            </a:r>
            <a:r>
              <a:rPr lang="en-US" sz="1400" i="1" dirty="0"/>
              <a:t>2017 IEEE International Joint Conference on Biometrics (IJCB) </a:t>
            </a:r>
            <a:r>
              <a:rPr lang="en-US" sz="1400" dirty="0"/>
              <a:t>(pp. 216-224). IEEE. </a:t>
            </a:r>
          </a:p>
          <a:p>
            <a:r>
              <a:rPr lang="en-US" sz="1400" b="1" dirty="0"/>
              <a:t>[4] </a:t>
            </a:r>
            <a:r>
              <a:rPr lang="en-US" sz="1400" dirty="0" err="1"/>
              <a:t>Gilewski</a:t>
            </a:r>
            <a:r>
              <a:rPr lang="en-US" sz="1400" dirty="0"/>
              <a:t>, J., Philips, P., </a:t>
            </a:r>
            <a:r>
              <a:rPr lang="en-US" sz="1400" dirty="0" err="1"/>
              <a:t>Yanushkevich</a:t>
            </a:r>
            <a:r>
              <a:rPr lang="en-US" sz="1400" dirty="0"/>
              <a:t>, S., &amp; </a:t>
            </a:r>
            <a:r>
              <a:rPr lang="en-US" sz="1400" dirty="0" err="1"/>
              <a:t>Popel</a:t>
            </a:r>
            <a:r>
              <a:rPr lang="en-US" sz="1400" dirty="0"/>
              <a:t>, D. (1997). Education Aspects: Handwriting Recognition-Neural Networks-Fuzzy Logic. In </a:t>
            </a:r>
            <a:r>
              <a:rPr lang="en-US" sz="1400" i="1" dirty="0"/>
              <a:t>Proceedings of the IAPR International Conference on Pattern Recognition and Information Processing–PRIP </a:t>
            </a:r>
            <a:r>
              <a:rPr lang="en-US" sz="1400" dirty="0"/>
              <a:t>(Vol. 97, pp. 39-47). </a:t>
            </a:r>
          </a:p>
          <a:p>
            <a:r>
              <a:rPr lang="en-US" sz="1400" b="1" dirty="0"/>
              <a:t>[5] </a:t>
            </a:r>
            <a:r>
              <a:rPr lang="en-US" sz="1400" dirty="0"/>
              <a:t>Van Der </a:t>
            </a:r>
            <a:r>
              <a:rPr lang="en-US" sz="1400" dirty="0" err="1"/>
              <a:t>Maaten</a:t>
            </a:r>
            <a:r>
              <a:rPr lang="en-US" sz="1400" dirty="0"/>
              <a:t>, L., &amp; </a:t>
            </a:r>
            <a:r>
              <a:rPr lang="en-US" sz="1400" dirty="0" err="1"/>
              <a:t>Postma</a:t>
            </a:r>
            <a:r>
              <a:rPr lang="en-US" sz="1400" dirty="0"/>
              <a:t>, E. O. (2005, August). Improving automatic writer identification. In </a:t>
            </a:r>
            <a:r>
              <a:rPr lang="en-US" sz="1400" i="1" dirty="0"/>
              <a:t>BNAIC </a:t>
            </a:r>
            <a:r>
              <a:rPr lang="en-US" sz="1400" dirty="0"/>
              <a:t>(pp. 260-266). </a:t>
            </a:r>
          </a:p>
          <a:p>
            <a:r>
              <a:rPr lang="en-US" sz="1400" b="1" dirty="0"/>
              <a:t>[6] </a:t>
            </a:r>
            <a:r>
              <a:rPr lang="en-US" sz="1400" dirty="0"/>
              <a:t>Tan, G. J., </a:t>
            </a:r>
            <a:r>
              <a:rPr lang="en-US" sz="1400" dirty="0" err="1"/>
              <a:t>Sulong</a:t>
            </a:r>
            <a:r>
              <a:rPr lang="en-US" sz="1400" dirty="0"/>
              <a:t>, G., &amp; Rahim, M. S. M. (2017). Writer identification: a comparative study across three world major languages. </a:t>
            </a:r>
            <a:r>
              <a:rPr lang="en-US" sz="1400" i="1" dirty="0"/>
              <a:t>Forensic science international</a:t>
            </a:r>
            <a:r>
              <a:rPr lang="en-US" sz="1400" dirty="0"/>
              <a:t>, </a:t>
            </a:r>
            <a:r>
              <a:rPr lang="en-US" sz="1400" i="1" dirty="0"/>
              <a:t>279</a:t>
            </a:r>
            <a:r>
              <a:rPr lang="en-US" sz="1400" dirty="0"/>
              <a:t>, 41-52. </a:t>
            </a:r>
          </a:p>
          <a:p>
            <a:r>
              <a:rPr lang="en-US" sz="1400" b="1" dirty="0"/>
              <a:t>[7] </a:t>
            </a:r>
            <a:r>
              <a:rPr lang="en-US" sz="1400" dirty="0"/>
              <a:t>Griswold-Steiner, I., </a:t>
            </a:r>
            <a:r>
              <a:rPr lang="en-US" sz="1400" dirty="0" err="1"/>
              <a:t>Matovu</a:t>
            </a:r>
            <a:r>
              <a:rPr lang="en-US" sz="1400" dirty="0"/>
              <a:t>, R., &amp; </a:t>
            </a:r>
            <a:r>
              <a:rPr lang="en-US" sz="1400" dirty="0" err="1"/>
              <a:t>Serwadda</a:t>
            </a:r>
            <a:r>
              <a:rPr lang="en-US" sz="1400" dirty="0"/>
              <a:t>, A. (2019). Wearables-driven freeform handwriting authentication. </a:t>
            </a:r>
            <a:r>
              <a:rPr lang="en-US" sz="1400" i="1" dirty="0"/>
              <a:t>IEEE Transactions on Biometrics, Behavior, and Identity Science</a:t>
            </a:r>
            <a:r>
              <a:rPr lang="en-US" sz="1400" dirty="0"/>
              <a:t>, </a:t>
            </a:r>
            <a:r>
              <a:rPr lang="en-US" sz="1400" i="1" dirty="0"/>
              <a:t>1</a:t>
            </a:r>
            <a:r>
              <a:rPr lang="en-US" sz="1400" dirty="0"/>
              <a:t>(3), 152-164. </a:t>
            </a:r>
          </a:p>
          <a:p>
            <a:r>
              <a:rPr lang="en-US" sz="1400" b="1" dirty="0"/>
              <a:t>[8] </a:t>
            </a:r>
            <a:r>
              <a:rPr lang="en-US" sz="1400" dirty="0"/>
              <a:t>Marti, U. V., &amp; </a:t>
            </a:r>
            <a:r>
              <a:rPr lang="en-US" sz="1400" dirty="0" err="1"/>
              <a:t>Bunke</a:t>
            </a:r>
            <a:r>
              <a:rPr lang="en-US" sz="1400" dirty="0"/>
              <a:t>, H. (2000, September). Handwritten sentence recognition. In </a:t>
            </a:r>
            <a:r>
              <a:rPr lang="en-US" sz="1400" i="1" dirty="0"/>
              <a:t>Proceedings 15th International Conference on Pattern Recognition. ICPR-2000 </a:t>
            </a:r>
            <a:r>
              <a:rPr lang="en-US" sz="1400" dirty="0"/>
              <a:t>(Vol. 3, pp. 463-466). IEEE. 		</a:t>
            </a:r>
          </a:p>
          <a:p>
            <a:pPr marL="0" marR="0" algn="just">
              <a:lnSpc>
                <a:spcPct val="107000"/>
              </a:lnSpc>
              <a:spcBef>
                <a:spcPts val="0"/>
              </a:spcBef>
              <a:spcAft>
                <a:spcPts val="800"/>
              </a:spcAft>
            </a:pPr>
            <a:endParaRPr lang="en-US" sz="2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14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Thank-you - Thank You Questions Slide - Free Transparent PNG Download -  PNGk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89163" y="1828800"/>
            <a:ext cx="8412480" cy="335472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randombar(horizontal)">
                                      <p:cBhvr>
                                        <p:cTn id="7"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8212" y="611133"/>
            <a:ext cx="7616962" cy="671290"/>
          </a:xfrm>
        </p:spPr>
        <p:txBody>
          <a:bodyPr>
            <a:noAutofit/>
          </a:bodyPr>
          <a:lstStyle/>
          <a:p>
            <a:r>
              <a:rPr lang="en-US" sz="4000" b="1" dirty="0">
                <a:latin typeface="Times New Roman" panose="02020603050405020304" pitchFamily="18" charset="0"/>
                <a:cs typeface="Times New Roman" panose="02020603050405020304" pitchFamily="18" charset="0"/>
              </a:rPr>
              <a:t>Team Introduction</a:t>
            </a:r>
          </a:p>
        </p:txBody>
      </p:sp>
      <p:sp>
        <p:nvSpPr>
          <p:cNvPr id="3" name="Content Placeholder 2"/>
          <p:cNvSpPr>
            <a:spLocks noGrp="1"/>
          </p:cNvSpPr>
          <p:nvPr>
            <p:ph idx="1"/>
          </p:nvPr>
        </p:nvSpPr>
        <p:spPr>
          <a:xfrm>
            <a:off x="2360612" y="1524000"/>
            <a:ext cx="8913078" cy="4387222"/>
          </a:xfrm>
        </p:spPr>
        <p:txBody>
          <a:bodyPr>
            <a:normAutofit lnSpcReduction="10000"/>
          </a:bodyPr>
          <a:lstStyle/>
          <a:p>
            <a:endParaRPr lang="en-US" sz="2400" b="1"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Adil Jabbar</a:t>
            </a:r>
          </a:p>
          <a:p>
            <a:pPr marL="0" indent="0">
              <a:buNone/>
            </a:pPr>
            <a:r>
              <a:rPr lang="en-US" sz="2400" b="1" dirty="0">
                <a:latin typeface="Times New Roman" panose="02020603050405020304" pitchFamily="18" charset="0"/>
                <a:cs typeface="Times New Roman" panose="02020603050405020304" pitchFamily="18" charset="0"/>
              </a:rPr>
              <a:t>	2019-UET-SHCET-CS-02</a:t>
            </a:r>
          </a:p>
          <a:p>
            <a:pPr marL="0" indent="0">
              <a:buNone/>
            </a:pPr>
            <a:endParaRPr lang="en-US" sz="2400" b="1"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Ali Hassan Mughal</a:t>
            </a:r>
          </a:p>
          <a:p>
            <a:pPr marL="0" indent="0">
              <a:buNone/>
            </a:pPr>
            <a:r>
              <a:rPr lang="en-US" sz="2400" b="1" dirty="0">
                <a:latin typeface="Times New Roman" panose="02020603050405020304" pitchFamily="18" charset="0"/>
                <a:cs typeface="Times New Roman" panose="02020603050405020304" pitchFamily="18" charset="0"/>
              </a:rPr>
              <a:t>	2019-UET-SHCET-CS-14</a:t>
            </a:r>
          </a:p>
          <a:p>
            <a:pPr marL="0" indent="0">
              <a:buNone/>
            </a:pPr>
            <a:endParaRPr lang="en-US" sz="2400" b="1"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Mubashir Ilyas</a:t>
            </a:r>
          </a:p>
          <a:p>
            <a:pPr marL="0" indent="0">
              <a:buNone/>
            </a:pPr>
            <a:r>
              <a:rPr lang="en-US" sz="2400" b="1" dirty="0">
                <a:latin typeface="Times New Roman" panose="02020603050405020304" pitchFamily="18" charset="0"/>
                <a:cs typeface="Times New Roman" panose="02020603050405020304" pitchFamily="18" charset="0"/>
              </a:rPr>
              <a:t>	2019-UET-SHCET-CS-26</a:t>
            </a:r>
          </a:p>
        </p:txBody>
      </p:sp>
      <p:pic>
        <p:nvPicPr>
          <p:cNvPr id="5" name="Picture 4"/>
          <p:cNvPicPr>
            <a:picLocks noChangeAspect="1"/>
          </p:cNvPicPr>
          <p:nvPr/>
        </p:nvPicPr>
        <p:blipFill>
          <a:blip r:embed="rId2"/>
          <a:stretch>
            <a:fillRect/>
          </a:stretch>
        </p:blipFill>
        <p:spPr>
          <a:xfrm>
            <a:off x="10209212" y="480420"/>
            <a:ext cx="1554480" cy="15544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3637" y="458733"/>
            <a:ext cx="8909366" cy="836667"/>
          </a:xfrm>
        </p:spPr>
        <p:txBody>
          <a:bodyPr>
            <a:normAutofit/>
          </a:bodyPr>
          <a:lstStyle/>
          <a:p>
            <a:r>
              <a:rPr lang="en-US" sz="4000" b="1" dirty="0">
                <a:latin typeface="Times New Roman" panose="02020603050405020304" pitchFamily="18" charset="0"/>
                <a:cs typeface="Times New Roman" panose="02020603050405020304" pitchFamily="18" charset="0"/>
              </a:rPr>
              <a:t>Table of Content</a:t>
            </a:r>
          </a:p>
        </p:txBody>
      </p:sp>
      <p:sp>
        <p:nvSpPr>
          <p:cNvPr id="3" name="Content Placeholder 2"/>
          <p:cNvSpPr>
            <a:spLocks noGrp="1"/>
          </p:cNvSpPr>
          <p:nvPr>
            <p:ph idx="1"/>
          </p:nvPr>
        </p:nvSpPr>
        <p:spPr>
          <a:xfrm>
            <a:off x="2588538" y="1447800"/>
            <a:ext cx="8913078" cy="4724400"/>
          </a:xfrm>
        </p:spPr>
        <p:txBody>
          <a:bodyPr>
            <a:normAutofit lnSpcReduction="10000"/>
          </a:bodyPr>
          <a:lstStyle/>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Introduction</a:t>
            </a:r>
          </a:p>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Literature Review</a:t>
            </a:r>
          </a:p>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Problem Statement</a:t>
            </a:r>
          </a:p>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Objective</a:t>
            </a:r>
          </a:p>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Model Formulation</a:t>
            </a:r>
          </a:p>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Actual Data</a:t>
            </a:r>
          </a:p>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Preprocessed and Augmented Data </a:t>
            </a:r>
          </a:p>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Testing &amp; Analysis</a:t>
            </a:r>
          </a:p>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Conclusions</a:t>
            </a:r>
          </a:p>
          <a:p>
            <a:pPr algn="just">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References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2592250" y="624110"/>
            <a:ext cx="8909366" cy="899890"/>
          </a:xfrm>
        </p:spPr>
        <p:txBody>
          <a:bodyPr>
            <a:normAutofit/>
          </a:bodyPr>
          <a:lstStyle/>
          <a:p>
            <a:r>
              <a:rPr lang="en-US" sz="4000" b="1" dirty="0">
                <a:latin typeface="Times New Roman" panose="02020603050405020304" pitchFamily="18" charset="0"/>
                <a:cs typeface="Times New Roman" panose="02020603050405020304" pitchFamily="18" charset="0"/>
              </a:rPr>
              <a:t>Introduction</a:t>
            </a:r>
          </a:p>
        </p:txBody>
      </p:sp>
      <p:sp>
        <p:nvSpPr>
          <p:cNvPr id="14" name="Content Placeholder 13"/>
          <p:cNvSpPr>
            <a:spLocks noGrp="1"/>
          </p:cNvSpPr>
          <p:nvPr>
            <p:ph idx="1"/>
          </p:nvPr>
        </p:nvSpPr>
        <p:spPr>
          <a:xfrm>
            <a:off x="2588538" y="1905000"/>
            <a:ext cx="8913078" cy="3777622"/>
          </a:xfrm>
        </p:spPr>
        <p:txBody>
          <a:bodyPr>
            <a:normAutofit/>
          </a:bodyPr>
          <a:lstStyle/>
          <a:p>
            <a:pPr algn="just"/>
            <a:r>
              <a:rPr lang="en-US" sz="2400" dirty="0">
                <a:latin typeface="Times New Roman" panose="02020603050405020304" pitchFamily="18" charset="0"/>
                <a:cs typeface="Times New Roman" panose="02020603050405020304" pitchFamily="18" charset="0"/>
              </a:rPr>
              <a:t>Recognize the Author of a sample handwritten document, from a set authors.</a:t>
            </a:r>
          </a:p>
          <a:p>
            <a:pPr algn="just"/>
            <a:r>
              <a:rPr lang="en-US" sz="2400" dirty="0">
                <a:effectLst/>
                <a:latin typeface="Times New Roman" panose="02020603050405020304" pitchFamily="18" charset="0"/>
                <a:ea typeface="Calibri" panose="020F0502020204030204" pitchFamily="34" charset="0"/>
              </a:rPr>
              <a:t>Recent advances in artificial intelligence (AI), image processing, data mining, pattern recognition and machine learning have shown that it is possible to automate author identification. </a:t>
            </a:r>
          </a:p>
          <a:p>
            <a:pPr algn="just"/>
            <a:r>
              <a:rPr lang="en-US" sz="2400" dirty="0">
                <a:effectLst/>
                <a:latin typeface="Times New Roman" panose="02020603050405020304" pitchFamily="18" charset="0"/>
                <a:ea typeface="Calibri" panose="020F0502020204030204" pitchFamily="34" charset="0"/>
              </a:rPr>
              <a:t>Features are extracted by using scanned images of handwritten words and trained using SVM algorithm.</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4412" y="457200"/>
            <a:ext cx="8909366" cy="640445"/>
          </a:xfrm>
        </p:spPr>
        <p:txBody>
          <a:bodyPr>
            <a:normAutofit fontScale="90000"/>
          </a:bodyPr>
          <a:lstStyle/>
          <a:p>
            <a:r>
              <a:rPr lang="en-US" sz="4000" b="1" spc="-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Literature Review</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16" name="Picture 15">
            <a:extLst>
              <a:ext uri="{FF2B5EF4-FFF2-40B4-BE49-F238E27FC236}">
                <a16:creationId xmlns:a16="http://schemas.microsoft.com/office/drawing/2014/main" id="{98D6851C-4CE9-C4B1-6A8D-F9BAD22D2F0F}"/>
              </a:ext>
            </a:extLst>
          </p:cNvPr>
          <p:cNvPicPr>
            <a:picLocks noChangeAspect="1"/>
          </p:cNvPicPr>
          <p:nvPr/>
        </p:nvPicPr>
        <p:blipFill>
          <a:blip r:embed="rId2"/>
          <a:stretch>
            <a:fillRect/>
          </a:stretch>
        </p:blipFill>
        <p:spPr>
          <a:xfrm>
            <a:off x="2929095" y="1223962"/>
            <a:ext cx="7620000" cy="5176838"/>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4412" y="457200"/>
            <a:ext cx="8909366" cy="640445"/>
          </a:xfrm>
        </p:spPr>
        <p:txBody>
          <a:bodyPr>
            <a:normAutofit fontScale="90000"/>
          </a:bodyPr>
          <a:lstStyle/>
          <a:p>
            <a:r>
              <a:rPr lang="en-US" sz="4000" b="1" spc="-5"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Literature Review</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pic>
        <p:nvPicPr>
          <p:cNvPr id="8" name="Picture 7">
            <a:extLst>
              <a:ext uri="{FF2B5EF4-FFF2-40B4-BE49-F238E27FC236}">
                <a16:creationId xmlns:a16="http://schemas.microsoft.com/office/drawing/2014/main" id="{8D11A40B-435F-2129-BDF5-8A9F3786621F}"/>
              </a:ext>
            </a:extLst>
          </p:cNvPr>
          <p:cNvPicPr>
            <a:picLocks noChangeAspect="1"/>
          </p:cNvPicPr>
          <p:nvPr/>
        </p:nvPicPr>
        <p:blipFill>
          <a:blip r:embed="rId2"/>
          <a:stretch>
            <a:fillRect/>
          </a:stretch>
        </p:blipFill>
        <p:spPr>
          <a:xfrm>
            <a:off x="3046412" y="1125354"/>
            <a:ext cx="7102633" cy="5283884"/>
          </a:xfrm>
          <a:prstGeom prst="rect">
            <a:avLst/>
          </a:prstGeom>
        </p:spPr>
      </p:pic>
    </p:spTree>
    <p:extLst>
      <p:ext uri="{BB962C8B-B14F-4D97-AF65-F5344CB8AC3E}">
        <p14:creationId xmlns:p14="http://schemas.microsoft.com/office/powerpoint/2010/main" val="1956473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250" y="700310"/>
            <a:ext cx="8909366" cy="976090"/>
          </a:xfrm>
        </p:spPr>
        <p:txBody>
          <a:bodyPr>
            <a:normAutofit/>
          </a:bodyPr>
          <a:lstStyle/>
          <a:p>
            <a:r>
              <a:rPr lang="en-US" sz="4000" b="1" dirty="0">
                <a:latin typeface="Times New Roman" panose="02020603050405020304" pitchFamily="18" charset="0"/>
                <a:cs typeface="Times New Roman" panose="02020603050405020304" pitchFamily="18" charset="0"/>
              </a:rPr>
              <a:t>Problem Statement</a:t>
            </a:r>
          </a:p>
        </p:txBody>
      </p:sp>
      <p:sp>
        <p:nvSpPr>
          <p:cNvPr id="3" name="Content Placeholder 2"/>
          <p:cNvSpPr>
            <a:spLocks noGrp="1"/>
          </p:cNvSpPr>
          <p:nvPr>
            <p:ph idx="1"/>
          </p:nvPr>
        </p:nvSpPr>
        <p:spPr>
          <a:xfrm>
            <a:off x="1637873" y="1676400"/>
            <a:ext cx="8913078" cy="4311022"/>
          </a:xfrm>
        </p:spPr>
        <p:txBody>
          <a:bodyPr>
            <a:normAutofit/>
          </a:bodyPr>
          <a:lstStyle/>
          <a:p>
            <a:pPr algn="just">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lvl="2"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Current methods for author recognition, such as manual analysis and signature verification, are time-consuming and error-prone.</a:t>
            </a:r>
          </a:p>
          <a:p>
            <a:pPr lvl="2"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The need for more efficient and accurate method for author recognition is important in application such as banking, document verification.</a:t>
            </a:r>
          </a:p>
          <a:p>
            <a:pPr lvl="2"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 Handwriting-based author recognition is challenging due to variations in handwriting styles among individuals.</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250" y="624110"/>
            <a:ext cx="8909366" cy="1052290"/>
          </a:xfrm>
        </p:spPr>
        <p:txBody>
          <a:bodyPr>
            <a:normAutofit/>
          </a:bodyPr>
          <a:lstStyle/>
          <a:p>
            <a:r>
              <a:rPr lang="en-US" sz="4000" b="1" dirty="0">
                <a:latin typeface="Times New Roman" panose="02020603050405020304" pitchFamily="18" charset="0"/>
                <a:cs typeface="Times New Roman" panose="02020603050405020304" pitchFamily="18" charset="0"/>
              </a:rPr>
              <a:t>Objective</a:t>
            </a:r>
          </a:p>
        </p:txBody>
      </p:sp>
      <p:sp>
        <p:nvSpPr>
          <p:cNvPr id="3" name="Content Placeholder 2"/>
          <p:cNvSpPr>
            <a:spLocks noGrp="1"/>
          </p:cNvSpPr>
          <p:nvPr>
            <p:ph idx="1"/>
          </p:nvPr>
        </p:nvSpPr>
        <p:spPr>
          <a:xfrm>
            <a:off x="2667734" y="1981200"/>
            <a:ext cx="8913078" cy="3777622"/>
          </a:xfrm>
        </p:spPr>
        <p:txBody>
          <a:bodyPr>
            <a:normAutofit/>
          </a:bodyPr>
          <a:lstStyle/>
          <a:p>
            <a:pPr algn="just">
              <a:buFont typeface="Wingdings" panose="05000000000000000000" pitchFamily="2" charset="2"/>
              <a:buChar char="q"/>
            </a:pPr>
            <a:r>
              <a:rPr lang="en-US" sz="2400" spc="-5" dirty="0">
                <a:latin typeface="Times New Roman" panose="02020603050405020304" pitchFamily="18" charset="0"/>
                <a:ea typeface="Calibri" panose="020F0502020204030204" pitchFamily="34" charset="0"/>
              </a:rPr>
              <a:t>Identify existing research and methods in the field of handwriting-based author identification.</a:t>
            </a:r>
          </a:p>
          <a:p>
            <a:pPr algn="just">
              <a:buFont typeface="Wingdings" panose="05000000000000000000" pitchFamily="2" charset="2"/>
              <a:buChar char="q"/>
            </a:pPr>
            <a:r>
              <a:rPr lang="en-US" sz="2400" spc="-5" dirty="0">
                <a:latin typeface="Times New Roman" panose="02020603050405020304" pitchFamily="18" charset="0"/>
                <a:ea typeface="Calibri" panose="020F0502020204030204" pitchFamily="34" charset="0"/>
              </a:rPr>
              <a:t>Evaluate the effectiveness of current methods and identify their limitations</a:t>
            </a:r>
          </a:p>
          <a:p>
            <a:pPr algn="just">
              <a:buFont typeface="Wingdings" panose="05000000000000000000" pitchFamily="2" charset="2"/>
              <a:buChar char="q"/>
            </a:pPr>
            <a:r>
              <a:rPr lang="en-US" sz="2400" spc="-5" dirty="0">
                <a:latin typeface="Times New Roman" panose="02020603050405020304" pitchFamily="18" charset="0"/>
                <a:ea typeface="Calibri" panose="020F0502020204030204" pitchFamily="34" charset="0"/>
              </a:rPr>
              <a:t>Collect and preprocess a dataset of handwriting samples from different authors.</a:t>
            </a:r>
          </a:p>
          <a:p>
            <a:pPr algn="just">
              <a:buFont typeface="Wingdings" panose="05000000000000000000" pitchFamily="2" charset="2"/>
              <a:buChar char="q"/>
            </a:pPr>
            <a:r>
              <a:rPr lang="en-US" sz="2400" spc="-5" dirty="0">
                <a:latin typeface="Times New Roman" panose="02020603050405020304" pitchFamily="18" charset="0"/>
                <a:ea typeface="Calibri" panose="020F0502020204030204" pitchFamily="34" charset="0"/>
              </a:rPr>
              <a:t>Identify potential applications and areas of improvement for the developed system.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9547B-00B9-4AAB-1C87-8EA39CF612E7}"/>
              </a:ext>
            </a:extLst>
          </p:cNvPr>
          <p:cNvSpPr>
            <a:spLocks noGrp="1"/>
          </p:cNvSpPr>
          <p:nvPr>
            <p:ph type="title"/>
          </p:nvPr>
        </p:nvSpPr>
        <p:spPr>
          <a:xfrm>
            <a:off x="2588538" y="446088"/>
            <a:ext cx="4129764" cy="976312"/>
          </a:xfrm>
        </p:spPr>
        <p:txBody>
          <a:bodyPr>
            <a:normAutofit/>
          </a:bodyPr>
          <a:lstStyle/>
          <a:p>
            <a:r>
              <a:rPr lang="en-US" sz="3600" b="1" dirty="0">
                <a:latin typeface="Times New Roman" panose="02020603050405020304" pitchFamily="18" charset="0"/>
                <a:cs typeface="Times New Roman" panose="02020603050405020304" pitchFamily="18" charset="0"/>
              </a:rPr>
              <a:t>Model Formulation</a:t>
            </a:r>
            <a:endParaRPr lang="en-US" sz="3600" dirty="0"/>
          </a:p>
        </p:txBody>
      </p:sp>
      <p:sp>
        <p:nvSpPr>
          <p:cNvPr id="4" name="Text Placeholder 3">
            <a:extLst>
              <a:ext uri="{FF2B5EF4-FFF2-40B4-BE49-F238E27FC236}">
                <a16:creationId xmlns:a16="http://schemas.microsoft.com/office/drawing/2014/main" id="{79951EC2-444F-4A4F-EBEC-0CA98456B210}"/>
              </a:ext>
            </a:extLst>
          </p:cNvPr>
          <p:cNvSpPr>
            <a:spLocks noGrp="1"/>
          </p:cNvSpPr>
          <p:nvPr>
            <p:ph type="body" sz="half" idx="2"/>
          </p:nvPr>
        </p:nvSpPr>
        <p:spPr>
          <a:xfrm>
            <a:off x="2588537" y="1598613"/>
            <a:ext cx="4258011" cy="4262436"/>
          </a:xfrm>
        </p:spPr>
        <p:txBody>
          <a:bodyPr>
            <a:normAutofit lnSpcReduction="10000"/>
          </a:bodyPr>
          <a:lstStyle/>
          <a:p>
            <a:pPr algn="just"/>
            <a:r>
              <a:rPr lang="en-US" sz="2000" dirty="0">
                <a:latin typeface="Times New Roman" panose="02020603050405020304" pitchFamily="18" charset="0"/>
                <a:cs typeface="Times New Roman" panose="02020603050405020304" pitchFamily="18" charset="0"/>
              </a:rPr>
              <a:t>The model formulation of our project </a:t>
            </a:r>
          </a:p>
          <a:p>
            <a:pPr marL="0" indent="0" algn="just">
              <a:buNone/>
            </a:pPr>
            <a:r>
              <a:rPr lang="en-US" sz="2000" dirty="0">
                <a:latin typeface="Times New Roman" panose="02020603050405020304" pitchFamily="18" charset="0"/>
                <a:cs typeface="Times New Roman" panose="02020603050405020304" pitchFamily="18" charset="0"/>
              </a:rPr>
              <a:t>has following steps:</a:t>
            </a:r>
          </a:p>
          <a:p>
            <a:pPr marL="0" indent="0" algn="just">
              <a:buNone/>
            </a:pPr>
            <a:r>
              <a:rPr lang="en-US" sz="2400" b="1" dirty="0">
                <a:latin typeface="Times New Roman" panose="02020603050405020304" pitchFamily="18" charset="0"/>
                <a:cs typeface="Times New Roman" panose="02020603050405020304" pitchFamily="18" charset="0"/>
              </a:rPr>
              <a:t>Steps</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Data collection</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Feature extraction</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Feature selection</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Model training</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Model evaluation</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Model optimization</a:t>
            </a: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Deployment</a:t>
            </a:r>
          </a:p>
          <a:p>
            <a:endParaRPr lang="en-US" sz="2000" dirty="0"/>
          </a:p>
        </p:txBody>
      </p:sp>
      <p:pic>
        <p:nvPicPr>
          <p:cNvPr id="5" name="Content Placeholder 4">
            <a:extLst>
              <a:ext uri="{FF2B5EF4-FFF2-40B4-BE49-F238E27FC236}">
                <a16:creationId xmlns:a16="http://schemas.microsoft.com/office/drawing/2014/main" id="{1CE6F1F4-6FCF-AD85-03F8-6C0DA78CCA81}"/>
              </a:ext>
            </a:extLst>
          </p:cNvPr>
          <p:cNvPicPr>
            <a:picLocks noGrp="1" noChangeAspect="1"/>
          </p:cNvPicPr>
          <p:nvPr>
            <p:ph idx="1"/>
          </p:nvPr>
        </p:nvPicPr>
        <p:blipFill>
          <a:blip r:embed="rId2"/>
          <a:stretch>
            <a:fillRect/>
          </a:stretch>
        </p:blipFill>
        <p:spPr>
          <a:xfrm>
            <a:off x="6846549" y="446088"/>
            <a:ext cx="4129764" cy="5414962"/>
          </a:xfrm>
          <a:prstGeom prst="rect">
            <a:avLst/>
          </a:prstGeom>
        </p:spPr>
      </p:pic>
    </p:spTree>
    <p:extLst>
      <p:ext uri="{BB962C8B-B14F-4D97-AF65-F5344CB8AC3E}">
        <p14:creationId xmlns:p14="http://schemas.microsoft.com/office/powerpoint/2010/main" val="1226840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A97C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Math_16x9">
      <a:dk1>
        <a:srgbClr val="465562"/>
      </a:dk1>
      <a:lt1>
        <a:srgbClr val="FFFFFF"/>
      </a:lt1>
      <a:dk2>
        <a:srgbClr val="000000"/>
      </a:dk2>
      <a:lt2>
        <a:srgbClr val="F2ECE2"/>
      </a:lt2>
      <a:accent1>
        <a:srgbClr val="9BAAB7"/>
      </a:accent1>
      <a:accent2>
        <a:srgbClr val="B8D082"/>
      </a:accent2>
      <a:accent3>
        <a:srgbClr val="EFDB85"/>
      </a:accent3>
      <a:accent4>
        <a:srgbClr val="E8A565"/>
      </a:accent4>
      <a:accent5>
        <a:srgbClr val="BC9AAE"/>
      </a:accent5>
      <a:accent6>
        <a:srgbClr val="BABABA"/>
      </a:accent6>
      <a:hlink>
        <a:srgbClr val="8FC48C"/>
      </a:hlink>
      <a:folHlink>
        <a:srgbClr val="A97C96"/>
      </a:folHlink>
    </a:clrScheme>
    <a:fontScheme name="Euphemia">
      <a:majorFont>
        <a:latin typeface="Euphemia"/>
        <a:ea typeface=""/>
        <a:cs typeface=""/>
      </a:majorFont>
      <a:minorFont>
        <a:latin typeface="Euphemi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628</TotalTime>
  <Words>811</Words>
  <Application>Microsoft Office PowerPoint</Application>
  <PresentationFormat>Custom</PresentationFormat>
  <Paragraphs>88</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Century Gothic</vt:lpstr>
      <vt:lpstr>Euphemia</vt:lpstr>
      <vt:lpstr>Times New Roman</vt:lpstr>
      <vt:lpstr>Wingdings</vt:lpstr>
      <vt:lpstr>Wingdings 3</vt:lpstr>
      <vt:lpstr>Wisp</vt:lpstr>
      <vt:lpstr>Handwriting Based Author Recognition (Research Based)</vt:lpstr>
      <vt:lpstr>Team Introduction</vt:lpstr>
      <vt:lpstr>Table of Content</vt:lpstr>
      <vt:lpstr>Introduction</vt:lpstr>
      <vt:lpstr>Literature Review </vt:lpstr>
      <vt:lpstr>Literature Review </vt:lpstr>
      <vt:lpstr>Problem Statement</vt:lpstr>
      <vt:lpstr>Objective</vt:lpstr>
      <vt:lpstr>Model Formulation</vt:lpstr>
      <vt:lpstr>Actual Data</vt:lpstr>
      <vt:lpstr>Preprocessed and Augmented Data</vt:lpstr>
      <vt:lpstr>Testing &amp; Analysis</vt:lpstr>
      <vt:lpstr>Testing &amp; Analysis</vt:lpstr>
      <vt:lpstr>Testing &amp; Analysis</vt:lpstr>
      <vt:lpstr>Conclusion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HANDWRITTEN CHARACTER RECOGINITION WITH CHAING CONSTRAINTS</dc:title>
  <dc:creator>ayesh</dc:creator>
  <cp:lastModifiedBy>Ali Hassan Mughal</cp:lastModifiedBy>
  <cp:revision>85</cp:revision>
  <dcterms:created xsi:type="dcterms:W3CDTF">2020-11-04T17:01:00Z</dcterms:created>
  <dcterms:modified xsi:type="dcterms:W3CDTF">2023-05-03T07:32:55Z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y fmtid="{D5CDD505-2E9C-101B-9397-08002B2CF9AE}" pid="8" name="ICV">
    <vt:lpwstr>F2ADD712461448C1A95991C5E11CB5EB</vt:lpwstr>
  </property>
  <property fmtid="{D5CDD505-2E9C-101B-9397-08002B2CF9AE}" pid="9" name="KSOProductBuildVer">
    <vt:lpwstr>1033-11.2.0.11341</vt:lpwstr>
  </property>
</Properties>
</file>